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fntdata" ContentType="application/x-fontdata"/>
  <Default Extension="png" ContentType="image/png"/>
  <Default Extension="gif" ContentType="image/gif"/>
  <Default Extension="m4v" ContentType="video/mp4"/>
  <Default Extension="mp4" ContentType="video/mp4"/>
  <Default Extension="svg" ContentType="image/svg+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9144000" cy="5143500"/>
  <p:notesSz cx="5143500" cy="9144000"/>
  <p:embeddedFontLst>
    <p:embeddedFont>
      <p:font typeface="Cyrene"/>
      <p:regular r:id="rId29"/>
    </p:embeddedFont>
    <p:embeddedFont>
      <p:font typeface="Lato"/>
      <p:boldItalic r:id="rId30"/>
      <p:regular r:id="rId31"/>
      <p:italic r:id="rId32"/>
      <p:bold r:id="rId3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29" Type="http://schemas.openxmlformats.org/officeDocument/2006/relationships/font" Target="fonts/Cyrene-regular.fntdata"/><Relationship Id="rId30" Type="http://schemas.openxmlformats.org/officeDocument/2006/relationships/font" Target="fonts/Lato-boldItalic.fntdata"/><Relationship Id="rId31" Type="http://schemas.openxmlformats.org/officeDocument/2006/relationships/font" Target="fonts/Lato-regular.fntdata"/><Relationship Id="rId32" Type="http://schemas.openxmlformats.org/officeDocument/2006/relationships/font" Target="fonts/Lato-italic.fntdata"/><Relationship Id="rId33" Type="http://schemas.openxmlformats.org/officeDocument/2006/relationships/font" Target="fonts/Lato-bold.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1-6.sv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5" Type="http://schemas.openxmlformats.org/officeDocument/2006/relationships/slideLayout" Target="../slideLayouts/slideLayout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svg"/><Relationship Id="rId9" Type="http://schemas.openxmlformats.org/officeDocument/2006/relationships/slideLayout" Target="../slideLayouts/slideLayout1.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1.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9" Type="http://schemas.openxmlformats.org/officeDocument/2006/relationships/slideLayout" Target="../slideLayouts/slideLayout1.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sv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sv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svg"/><Relationship Id="rId5" Type="http://schemas.openxmlformats.org/officeDocument/2006/relationships/slideLayout" Target="../slideLayouts/slideLayout1.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6-1.png"/><Relationship Id="rId2" Type="http://schemas.openxmlformats.org/officeDocument/2006/relationships/image" Target="../media/image-16-2.sv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sv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svg"/><Relationship Id="rId5" Type="http://schemas.openxmlformats.org/officeDocument/2006/relationships/slideLayout" Target="../slideLayouts/slideLayout1.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19-1.png"/><Relationship Id="rId2" Type="http://schemas.openxmlformats.org/officeDocument/2006/relationships/image" Target="../media/image-19-2.sv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sv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svg"/><Relationship Id="rId5" Type="http://schemas.openxmlformats.org/officeDocument/2006/relationships/slideLayout" Target="../slideLayouts/slideLayout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7" Type="http://schemas.openxmlformats.org/officeDocument/2006/relationships/slideLayout" Target="../slideLayouts/slideLayout1.xml"/><Relationship Id="rId8"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svg"/><Relationship Id="rId4" Type="http://schemas.openxmlformats.org/officeDocument/2006/relationships/image" Target="../media/image-22-4.png"/><Relationship Id="rId5" Type="http://schemas.openxmlformats.org/officeDocument/2006/relationships/image" Target="../media/image-22-5.svg"/><Relationship Id="rId7" Type="http://schemas.openxmlformats.org/officeDocument/2006/relationships/slideLayout" Target="../slideLayouts/slideLayout1.xml"/><Relationship Id="rId8"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sv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sv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5"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sv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6"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7" Type="http://schemas.openxmlformats.org/officeDocument/2006/relationships/slideLayout" Target="../slideLayouts/slideLayout1.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9"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4"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pitch.com?utm_medium=product-presentation&amp;utm_source=powerpoint-export&amp;utm_campaign=bottom_bar_cta&amp;utm_content=3cfc0002-13bd-478e-8e41-8c11921b8505" TargetMode="External"/><Relationship Id="rId1" Type="http://schemas.openxmlformats.org/officeDocument/2006/relationships/image" Target="../media/image-9-1.png"/><Relationship Id="rId2" Type="http://schemas.openxmlformats.org/officeDocument/2006/relationships/image" Target="../media/image-9-2.svg"/><Relationship Id="rId4" Type="http://schemas.openxmlformats.org/officeDocument/2006/relationships/slideLayout" Target="../slideLayouts/slideLayout1.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9e4da1ef-c5e2-427a-97db-6f83df2b0ddb?pitch-bytes=5412&amp;pitch-content-type=image%2Fsvg%2Bxml">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476451" y="4192829"/>
            <a:ext cx="478467" cy="478467"/>
          </a:xfrm>
          <a:prstGeom prst="rect">
            <a:avLst/>
          </a:prstGeom>
        </p:spPr>
      </p:pic>
      <p:pic>
        <p:nvPicPr>
          <p:cNvPr id="4" name="Image 1" descr="https://pitch-assets-ccb95893-de3f-4266-973c-20049231b248.s3.eu-west-1.amazonaws.com/77aaa162-3072-4b08-8705-e52ea1e5af66?pitch-bytes=990012&amp;pitch-content-type=image%2Fpng">    </p:cNvPr>
          <p:cNvPicPr>
            <a:picLocks noChangeAspect="1"/>
          </p:cNvPicPr>
          <p:nvPr/>
        </p:nvPicPr>
        <p:blipFill>
          <a:blip r:embed="rId3"/>
          <a:srcRect l="0" r="0" t="6938" b="7023"/>
          <a:stretch/>
        </p:blipFill>
        <p:spPr>
          <a:xfrm>
            <a:off x="6077523" y="473212"/>
            <a:ext cx="2594188" cy="3348037"/>
          </a:xfrm>
          <a:prstGeom prst="rect">
            <a:avLst/>
          </a:prstGeom>
        </p:spPr>
      </p:pic>
      <p:pic>
        <p:nvPicPr>
          <p:cNvPr id="5" name="Image 2" descr="https://pitch-assets-ccb95893-de3f-4266-973c-20049231b248.s3.eu-west-1.amazonaws.com/77aaa162-3072-4b08-8705-e52ea1e5af66?pitch-bytes=990012&amp;pitch-content-type=image%2Fpng">    </p:cNvPr>
          <p:cNvPicPr>
            <a:picLocks noChangeAspect="1"/>
          </p:cNvPicPr>
          <p:nvPr/>
        </p:nvPicPr>
        <p:blipFill>
          <a:blip r:embed="rId4"/>
          <a:srcRect l="18688" r="24205" t="30499" b="45455"/>
          <a:stretch/>
        </p:blipFill>
        <p:spPr>
          <a:xfrm>
            <a:off x="3274125" y="3032311"/>
            <a:ext cx="2593810" cy="1638300"/>
          </a:xfrm>
          <a:prstGeom prst="rect">
            <a:avLst/>
          </a:prstGeom>
        </p:spPr>
      </p:pic>
      <p:sp>
        <p:nvSpPr>
          <p:cNvPr id="6" name="Text 0"/>
          <p:cNvSpPr/>
          <p:nvPr/>
        </p:nvSpPr>
        <p:spPr>
          <a:xfrm>
            <a:off x="476400" y="477862"/>
            <a:ext cx="5486400" cy="1447800"/>
          </a:xfrm>
          <a:prstGeom prst="rect">
            <a:avLst/>
          </a:prstGeom>
          <a:noFill/>
          <a:ln/>
        </p:spPr>
        <p:txBody>
          <a:bodyPr wrap="square" lIns="0" tIns="0" rIns="0" bIns="0" rtlCol="0" anchor="t"/>
          <a:lstStyle/>
          <a:p>
            <a:pPr algn="l">
              <a:lnSpc>
                <a:spcPts val="5700"/>
              </a:lnSpc>
            </a:pPr>
            <a:r>
              <a:rPr lang="en-US" sz="7100" b="0" dirty="0">
                <a:solidFill>
                  <a:srgbClr val="000000"/>
                </a:solidFill>
                <a:latin typeface="Cyrene" pitchFamily="34" charset="0"/>
                <a:ea typeface="Cyrene" pitchFamily="34" charset="-122"/>
                <a:cs typeface="Cyrene" pitchFamily="34" charset="-120"/>
              </a:rPr>
              <a:t>COCO-ICE &amp; OMNILOM  </a:t>
            </a:r>
            <a:endParaRPr lang="en-US" sz="7125" dirty="0"/>
          </a:p>
        </p:txBody>
      </p:sp>
      <p:sp>
        <p:nvSpPr>
          <p:cNvPr id="7" name="Text 1"/>
          <p:cNvSpPr/>
          <p:nvPr/>
        </p:nvSpPr>
        <p:spPr>
          <a:xfrm>
            <a:off x="6075344" y="3878718"/>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MAY 2024</a:t>
            </a:r>
            <a:endParaRPr lang="en-US" sz="600" dirty="0"/>
          </a:p>
        </p:txBody>
      </p:sp>
      <p:sp>
        <p:nvSpPr>
          <p:cNvPr id="8" name="Text 2"/>
          <p:cNvSpPr/>
          <p:nvPr/>
        </p:nvSpPr>
        <p:spPr>
          <a:xfrm>
            <a:off x="3274125" y="2870158"/>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ADVERTISING PITCH 1.0</a:t>
            </a:r>
            <a:endParaRPr lang="en-US" sz="600" dirty="0"/>
          </a:p>
        </p:txBody>
      </p:sp>
      <p:pic>
        <p:nvPicPr>
          <p:cNvPr id="9" name="Image 3" descr="https://pitch-assets-ccb95893-de3f-4266-973c-20049231b248.s3.eu-west-1.amazonaws.com/try-pitch-pdf-export-logo.svg">
            <a:hlinkClick r:id="rId7" tooltip=""/>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136595" y="4803153"/>
            <a:ext cx="515221" cy="227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3277972" y="475067"/>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CREATIVE STRATEGY</a:t>
            </a:r>
            <a:endParaRPr lang="en-US" sz="3000" dirty="0"/>
          </a:p>
        </p:txBody>
      </p:sp>
      <p:sp>
        <p:nvSpPr>
          <p:cNvPr id="4" name="Text 1"/>
          <p:cNvSpPr/>
          <p:nvPr/>
        </p:nvSpPr>
        <p:spPr>
          <a:xfrm>
            <a:off x="477790" y="2729306"/>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sp>
        <p:nvSpPr>
          <p:cNvPr id="5" name="Text 2"/>
          <p:cNvSpPr/>
          <p:nvPr/>
        </p:nvSpPr>
        <p:spPr>
          <a:xfrm>
            <a:off x="3280280" y="877144"/>
            <a:ext cx="3657600" cy="68580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Identify the main elements of your creative approach. This is your chance to sell in the bigger idea. Together, how are you going to turn the tide for vegan sweets and create a new super army of plant-loving, ice-cream scoffing, do-gooding customers? </a:t>
            </a:r>
            <a:endParaRPr lang="en-US" sz="900" dirty="0"/>
          </a:p>
        </p:txBody>
      </p:sp>
      <p:sp>
        <p:nvSpPr>
          <p:cNvPr id="6" name="Text 3"/>
          <p:cNvSpPr/>
          <p:nvPr/>
        </p:nvSpPr>
        <p:spPr>
          <a:xfrm>
            <a:off x="6076834" y="4156672"/>
            <a:ext cx="2743200" cy="514350"/>
          </a:xfrm>
          <a:prstGeom prst="rect">
            <a:avLst/>
          </a:prstGeom>
          <a:noFill/>
          <a:ln/>
        </p:spPr>
        <p:txBody>
          <a:bodyPr wrap="square" lIns="0" tIns="0" rIns="0" bIns="0" rtlCol="0" anchor="b"/>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Outline the core idea in one punchy sentence and relate this back to the brief. How will it help us reach the objectives?</a:t>
            </a:r>
            <a:endParaRPr lang="en-US" sz="900" dirty="0"/>
          </a:p>
        </p:txBody>
      </p:sp>
      <p:pic>
        <p:nvPicPr>
          <p:cNvPr id="7" name="Image 0" descr="https://pitch-assets-ccb95893-de3f-4266-973c-20049231b248.s3.eu-west-1.amazonaws.com/db05ed28-7790-479f-b08e-18e6431d8005?pitch-bytes=558740&amp;pitch-content-type=image%2Fpng">    </p:cNvPr>
          <p:cNvPicPr>
            <a:picLocks noChangeAspect="1"/>
          </p:cNvPicPr>
          <p:nvPr/>
        </p:nvPicPr>
        <p:blipFill>
          <a:blip r:embed="rId1"/>
          <a:srcRect l="0" r="0" t="30634" b="23524"/>
          <a:stretch/>
        </p:blipFill>
        <p:spPr>
          <a:xfrm>
            <a:off x="477476" y="2889144"/>
            <a:ext cx="2590231" cy="1781144"/>
          </a:xfrm>
          <a:prstGeom prst="rect">
            <a:avLst/>
          </a:prstGeom>
        </p:spPr>
      </p:pic>
      <p:pic>
        <p:nvPicPr>
          <p:cNvPr id="8"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3390745" y="476567"/>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MOODBOARD</a:t>
            </a:r>
            <a:endParaRPr lang="en-US" sz="3000" dirty="0"/>
          </a:p>
        </p:txBody>
      </p:sp>
      <p:pic>
        <p:nvPicPr>
          <p:cNvPr id="4" name="Image 0" descr="https://pitch-assets-ccb95893-de3f-4266-973c-20049231b248.s3.eu-west-1.amazonaws.com/b5d26fdd-3bf4-4acc-9b08-25763c67d8bf?pitch-bytes=1388376&amp;pitch-content-type=image%2Fpng">    </p:cNvPr>
          <p:cNvPicPr>
            <a:picLocks noChangeAspect="1"/>
          </p:cNvPicPr>
          <p:nvPr/>
        </p:nvPicPr>
        <p:blipFill>
          <a:blip r:embed="rId1"/>
          <a:srcRect l="2837" r="4425" t="0" b="0"/>
          <a:stretch/>
        </p:blipFill>
        <p:spPr>
          <a:xfrm>
            <a:off x="3277033" y="949740"/>
            <a:ext cx="2590800" cy="4190513"/>
          </a:xfrm>
          <a:prstGeom prst="rect">
            <a:avLst/>
          </a:prstGeom>
        </p:spPr>
      </p:pic>
      <p:pic>
        <p:nvPicPr>
          <p:cNvPr id="5" name="Image 1" descr="https://pitch-assets-ccb95893-de3f-4266-973c-20049231b248.s3.eu-west-1.amazonaws.com/7b25d2fe-25ca-4ea7-add5-83a99e6fe96f?pitch-bytes=4269592&amp;pitch-content-type=image%2Fpng">    </p:cNvPr>
          <p:cNvPicPr>
            <a:picLocks noChangeAspect="1"/>
          </p:cNvPicPr>
          <p:nvPr/>
        </p:nvPicPr>
        <p:blipFill>
          <a:blip r:embed="rId2"/>
          <a:srcRect l="0" r="0" t="2197" b="2197"/>
          <a:stretch/>
        </p:blipFill>
        <p:spPr>
          <a:xfrm>
            <a:off x="6077523" y="952795"/>
            <a:ext cx="2590684" cy="3715241"/>
          </a:xfrm>
          <a:prstGeom prst="rect">
            <a:avLst/>
          </a:prstGeom>
        </p:spPr>
      </p:pic>
      <p:pic>
        <p:nvPicPr>
          <p:cNvPr id="6" name="Image 2" descr="https://pitch-assets-ccb95893-de3f-4266-973c-20049231b248.s3.eu-west-1.amazonaws.com/498ab178-73b8-4f8e-b81e-82340b69353b?pitch-bytes=1946647&amp;pitch-content-type=image%2Fpng">    </p:cNvPr>
          <p:cNvPicPr>
            <a:picLocks noChangeAspect="1"/>
          </p:cNvPicPr>
          <p:nvPr/>
        </p:nvPicPr>
        <p:blipFill>
          <a:blip r:embed="rId3"/>
          <a:srcRect l="0" r="0" t="918" b="52389"/>
          <a:stretch/>
        </p:blipFill>
        <p:spPr>
          <a:xfrm>
            <a:off x="477476" y="2886378"/>
            <a:ext cx="2589128" cy="1813423"/>
          </a:xfrm>
          <a:prstGeom prst="rect">
            <a:avLst/>
          </a:prstGeom>
        </p:spPr>
      </p:pic>
      <p:pic>
        <p:nvPicPr>
          <p:cNvPr id="7" name="Image 3" descr="https://pitch-assets-ccb95893-de3f-4266-973c-20049231b248.s3.eu-west-1.amazonaws.com/f02ab0c5-0d6b-44a1-bc40-cb418e65572e?pitch-bytes=1081102&amp;pitch-content-type=image%2Fpng">    </p:cNvPr>
          <p:cNvPicPr>
            <a:picLocks noChangeAspect="1"/>
          </p:cNvPicPr>
          <p:nvPr/>
        </p:nvPicPr>
        <p:blipFill>
          <a:blip r:embed="rId4"/>
          <a:srcRect l="0" r="0" t="2197" b="2197"/>
          <a:stretch/>
        </p:blipFill>
        <p:spPr>
          <a:xfrm>
            <a:off x="6077523" y="952795"/>
            <a:ext cx="2590743" cy="3715329"/>
          </a:xfrm>
          <a:prstGeom prst="rect">
            <a:avLst/>
          </a:prstGeom>
        </p:spPr>
      </p:pic>
      <p:pic>
        <p:nvPicPr>
          <p:cNvPr id="8" name="Image 4" descr="https://pitch-assets-ccb95893-de3f-4266-973c-20049231b248.s3.eu-west-1.amazonaws.com/7ce7360c-fb30-4a28-9fbd-84803d5236c1?pitch-bytes=1065986&amp;pitch-content-type=image%2Fpng">    </p:cNvPr>
          <p:cNvPicPr>
            <a:picLocks noChangeAspect="1"/>
          </p:cNvPicPr>
          <p:nvPr/>
        </p:nvPicPr>
        <p:blipFill>
          <a:blip r:embed="rId5"/>
          <a:srcRect l="0" r="0" t="18764" b="11546"/>
          <a:stretch/>
        </p:blipFill>
        <p:spPr>
          <a:xfrm>
            <a:off x="477476" y="-65396"/>
            <a:ext cx="2589254" cy="2706681"/>
          </a:xfrm>
          <a:prstGeom prst="rect">
            <a:avLst/>
          </a:prstGeom>
        </p:spPr>
      </p:pic>
      <p:pic>
        <p:nvPicPr>
          <p:cNvPr id="9"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359" y="948771"/>
            <a:ext cx="27432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TV ADVERTS </a:t>
            </a:r>
            <a:endParaRPr lang="en-US" sz="3000" dirty="0"/>
          </a:p>
        </p:txBody>
      </p:sp>
      <p:pic>
        <p:nvPicPr>
          <p:cNvPr id="4" name="Image 0" descr="https://images.unsplash.com/photo-1564420231672-c283ae746c50?crop=entropy&amp;cs=tinysrgb&amp;fit=max&amp;fm=jpg&amp;ixid=MXwyMTIyMnwwfDF8c2VhcmNofDI2fHxjbGVhbnxlbnwwfHx8&amp;ixlib=rb-1.2.1&amp;q=80&amp;w=1080">    </p:cNvPr>
          <p:cNvPicPr>
            <a:picLocks noChangeAspect="1"/>
          </p:cNvPicPr>
          <p:nvPr/>
        </p:nvPicPr>
        <p:blipFill>
          <a:blip r:embed="rId1"/>
          <a:srcRect l="22790" r="33415" t="24165" b="6303"/>
          <a:stretch/>
        </p:blipFill>
        <p:spPr>
          <a:xfrm>
            <a:off x="6055586" y="475260"/>
            <a:ext cx="2612443" cy="4192836"/>
          </a:xfrm>
          <a:prstGeom prst="rect">
            <a:avLst/>
          </a:prstGeom>
        </p:spPr>
      </p:pic>
      <p:pic>
        <p:nvPicPr>
          <p:cNvPr id="5" name="Image 1" descr="https://pitch-assets-ccb95893-de3f-4266-973c-20049231b248.s3.eu-west-1.amazonaws.com/191fd2ea-27fc-4aec-b3a5-87c03410aefc?pitch-bytes=861732&amp;pitch-content-type=image%2Fpng">    </p:cNvPr>
          <p:cNvPicPr>
            <a:picLocks noChangeAspect="1"/>
          </p:cNvPicPr>
          <p:nvPr/>
        </p:nvPicPr>
        <p:blipFill>
          <a:blip r:embed="rId2"/>
          <a:srcRect l="1286" r="16256" t="0" b="0"/>
          <a:stretch/>
        </p:blipFill>
        <p:spPr>
          <a:xfrm>
            <a:off x="476345" y="2571890"/>
            <a:ext cx="2591381" cy="2096154"/>
          </a:xfrm>
          <a:prstGeom prst="rect">
            <a:avLst/>
          </a:prstGeom>
        </p:spPr>
      </p:pic>
      <p:sp>
        <p:nvSpPr>
          <p:cNvPr id="6" name="Text 1"/>
          <p:cNvSpPr/>
          <p:nvPr/>
        </p:nvSpPr>
        <p:spPr>
          <a:xfrm>
            <a:off x="476250" y="1352557"/>
            <a:ext cx="2743200" cy="5143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A series of comical 60-second TV spots exploring the question: "If a coconut/almond/avocado could scream, what would it sound like?"</a:t>
            </a:r>
            <a:endParaRPr lang="en-US" sz="900" dirty="0"/>
          </a:p>
        </p:txBody>
      </p:sp>
      <p:pic>
        <p:nvPicPr>
          <p:cNvPr id="7" name="Image 2" descr="https://images.unsplash.com/photo-1564420231672-c283ae746c50?crop=entropy&amp;cs=tinysrgb&amp;fit=max&amp;fm=jpg&amp;ixid=MXwyMTIyMnwwfDF8c2VhcmNofDI2fHxjbGVhbnxlbnwwfHx8&amp;ixlib=rb-1.2.1&amp;q=80&amp;w=1080">    </p:cNvPr>
          <p:cNvPicPr>
            <a:picLocks noChangeAspect="1"/>
          </p:cNvPicPr>
          <p:nvPr/>
        </p:nvPicPr>
        <p:blipFill>
          <a:blip r:embed="rId3"/>
          <a:srcRect l="16936" r="33633" t="2932" b="0"/>
          <a:stretch/>
        </p:blipFill>
        <p:spPr>
          <a:xfrm>
            <a:off x="3276949" y="-81"/>
            <a:ext cx="2591034" cy="5143399"/>
          </a:xfrm>
          <a:prstGeom prst="rect">
            <a:avLst/>
          </a:prstGeom>
        </p:spPr>
      </p:pic>
      <p:pic>
        <p:nvPicPr>
          <p:cNvPr id="8" name="Image 3" descr="https://pitch-assets-ccb95893-de3f-4266-973c-20049231b248.s3.eu-west-1.amazonaws.com/a38feb24-a3cf-41b2-aa9c-1eb0e259416c?pitch-bytes=893593&amp;pitch-content-type=image%2Fpng">    </p:cNvPr>
          <p:cNvPicPr>
            <a:picLocks noChangeAspect="1"/>
          </p:cNvPicPr>
          <p:nvPr/>
        </p:nvPicPr>
        <p:blipFill>
          <a:blip r:embed="rId4"/>
          <a:srcRect l="21235" r="15715" t="0" b="0"/>
          <a:stretch/>
        </p:blipFill>
        <p:spPr>
          <a:xfrm>
            <a:off x="3273810" y="1008"/>
            <a:ext cx="2593952" cy="5142631"/>
          </a:xfrm>
          <a:prstGeom prst="rect">
            <a:avLst/>
          </a:prstGeom>
        </p:spPr>
      </p:pic>
      <p:pic>
        <p:nvPicPr>
          <p:cNvPr id="9" name="Image 4" descr="https://pitch-assets-ccb95893-de3f-4266-973c-20049231b248.s3.eu-west-1.amazonaws.com/ecf59bdd-4fba-46af-be94-7e9c0ff1f9aa?pitch-bytes=1397668&amp;pitch-content-type=image%2Fpng">    </p:cNvPr>
          <p:cNvPicPr>
            <a:picLocks noChangeAspect="1"/>
          </p:cNvPicPr>
          <p:nvPr/>
        </p:nvPicPr>
        <p:blipFill>
          <a:blip r:embed="rId5"/>
          <a:srcRect l="0" r="6593" t="0" b="0"/>
          <a:stretch/>
        </p:blipFill>
        <p:spPr>
          <a:xfrm>
            <a:off x="6055388" y="473212"/>
            <a:ext cx="2612397" cy="4195206"/>
          </a:xfrm>
          <a:prstGeom prst="rect">
            <a:avLst/>
          </a:prstGeom>
        </p:spPr>
      </p:pic>
      <p:pic>
        <p:nvPicPr>
          <p:cNvPr id="10" name="Image 5" descr="https://pitch-assets-ccb95893-de3f-4266-973c-20049231b248.s3.eu-west-1.amazonaws.com/try-pitch-pdf-export-logo.svg">
            <a:hlinkClick r:id="rId8" tooltip=""/>
          </p:cNvPr>
          <p:cNvPicPr>
            <a:picLocks noChangeAspect="1"/>
          </p:cNvPicPr>
          <p:nvPr/>
        </p:nvPicPr>
        <p:blipFill>
          <a:blip r:embed="rId6">
            <a:extLst>
              <a:ext uri="{96DAC541-7B7A-43D3-8B79-37D633B846F1}">
                <asvg:svgBlip xmlns:asvg="http://schemas.microsoft.com/office/drawing/2016/SVG/main" r:embed="rId7"/>
              </a:ext>
            </a:extLst>
          </a:blip>
          <a:srcRect l="0" r="0" t="0" b="0"/>
          <a:stretch/>
        </p:blipFill>
        <p:spPr>
          <a:xfrm>
            <a:off x="136595" y="4803153"/>
            <a:ext cx="515221" cy="227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77aaa162-3072-4b08-8705-e52ea1e5af66?pitch-bytes=990012&amp;pitch-content-type=image%2Fpng">    </p:cNvPr>
          <p:cNvPicPr>
            <a:picLocks noChangeAspect="1"/>
          </p:cNvPicPr>
          <p:nvPr/>
        </p:nvPicPr>
        <p:blipFill>
          <a:blip r:embed="rId1"/>
          <a:srcRect l="10552" r="10601" t="0" b="5470"/>
          <a:stretch/>
        </p:blipFill>
        <p:spPr>
          <a:xfrm>
            <a:off x="472674" y="2762"/>
            <a:ext cx="2594188" cy="4665259"/>
          </a:xfrm>
          <a:prstGeom prst="rect">
            <a:avLst/>
          </a:prstGeom>
        </p:spPr>
      </p:pic>
      <p:pic>
        <p:nvPicPr>
          <p:cNvPr id="4" name="Image 1" descr="https://pitch-assets-ccb95893-de3f-4266-973c-20049231b248.s3.eu-west-1.amazonaws.com/868be0e3-1fc9-4e6b-8da2-ff2663267306?pitch-bytes=646261&amp;pitch-content-type=image%2Fpng">    </p:cNvPr>
          <p:cNvPicPr>
            <a:picLocks noChangeAspect="1"/>
          </p:cNvPicPr>
          <p:nvPr/>
        </p:nvPicPr>
        <p:blipFill>
          <a:blip r:embed="rId2"/>
          <a:srcRect l="5858" r="6950" t="4204" b="20933"/>
          <a:stretch/>
        </p:blipFill>
        <p:spPr>
          <a:xfrm>
            <a:off x="3275845" y="1807319"/>
            <a:ext cx="2590294" cy="3336030"/>
          </a:xfrm>
          <a:prstGeom prst="rect">
            <a:avLst/>
          </a:prstGeom>
        </p:spPr>
      </p:pic>
      <p:pic>
        <p:nvPicPr>
          <p:cNvPr id="5" name="Image 2" descr="https://pitch-assets-ccb95893-de3f-4266-973c-20049231b248.s3.eu-west-1.amazonaws.com/5968662f-0b56-451b-8d8a-a0a665f72b39?pitch-bytes=448294&amp;pitch-content-type=image%2Fpng">    </p:cNvPr>
          <p:cNvPicPr>
            <a:picLocks noChangeAspect="1"/>
          </p:cNvPicPr>
          <p:nvPr/>
        </p:nvPicPr>
        <p:blipFill>
          <a:blip r:embed="rId3"/>
          <a:srcRect l="1959" r="1354" t="7266" b="24638"/>
          <a:stretch/>
        </p:blipFill>
        <p:spPr>
          <a:xfrm>
            <a:off x="6082325" y="477975"/>
            <a:ext cx="2590452" cy="2736641"/>
          </a:xfrm>
          <a:prstGeom prst="rect">
            <a:avLst/>
          </a:prstGeom>
        </p:spPr>
      </p:pic>
      <p:sp>
        <p:nvSpPr>
          <p:cNvPr id="6" name="Text 0"/>
          <p:cNvSpPr/>
          <p:nvPr/>
        </p:nvSpPr>
        <p:spPr>
          <a:xfrm>
            <a:off x="3280072" y="476567"/>
            <a:ext cx="27432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SOCIAL</a:t>
            </a:r>
            <a:endParaRPr lang="en-US" sz="3000" dirty="0"/>
          </a:p>
        </p:txBody>
      </p:sp>
      <p:sp>
        <p:nvSpPr>
          <p:cNvPr id="7" name="Text 1"/>
          <p:cNvSpPr/>
          <p:nvPr/>
        </p:nvSpPr>
        <p:spPr>
          <a:xfrm>
            <a:off x="3279963" y="880352"/>
            <a:ext cx="2743200" cy="68580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Insta-famous plant-based food influencers film their vegan-denialist friends as they devour ice cream made with pea-milk that they think is from a regular cow. </a:t>
            </a:r>
            <a:endParaRPr lang="en-US" sz="900" dirty="0"/>
          </a:p>
        </p:txBody>
      </p:sp>
      <p:pic>
        <p:nvPicPr>
          <p:cNvPr id="8"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d6d8d14b-3f41-4504-aa09-bac5bf7e9354?pitch-bytes=1439593&amp;pitch-content-type=image%2Fpng">    </p:cNvPr>
          <p:cNvPicPr>
            <a:picLocks noChangeAspect="1"/>
          </p:cNvPicPr>
          <p:nvPr/>
        </p:nvPicPr>
        <p:blipFill>
          <a:blip r:embed="rId1"/>
          <a:srcRect l="15329" r="15329" t="0" b="0"/>
          <a:stretch/>
        </p:blipFill>
        <p:spPr>
          <a:xfrm>
            <a:off x="3276949" y="-2528"/>
            <a:ext cx="2591034" cy="4670781"/>
          </a:xfrm>
          <a:prstGeom prst="rect">
            <a:avLst/>
          </a:prstGeom>
        </p:spPr>
      </p:pic>
      <p:pic>
        <p:nvPicPr>
          <p:cNvPr id="4" name="Image 1" descr="https://pitch-assets-ccb95893-de3f-4266-973c-20049231b248.s3.eu-west-1.amazonaws.com/aa5cbf66-6e6b-4090-809d-e340890f23d4?pitch-bytes=1591886&amp;pitch-content-type=image%2Fpng">    </p:cNvPr>
          <p:cNvPicPr>
            <a:picLocks noChangeAspect="1"/>
          </p:cNvPicPr>
          <p:nvPr/>
        </p:nvPicPr>
        <p:blipFill>
          <a:blip r:embed="rId2"/>
          <a:srcRect l="17027" r="28801" t="0" b="0"/>
          <a:stretch/>
        </p:blipFill>
        <p:spPr>
          <a:xfrm>
            <a:off x="6055586" y="1928763"/>
            <a:ext cx="2612443" cy="3214977"/>
          </a:xfrm>
          <a:prstGeom prst="rect">
            <a:avLst/>
          </a:prstGeom>
        </p:spPr>
      </p:pic>
      <p:pic>
        <p:nvPicPr>
          <p:cNvPr id="5" name="Image 2" descr="https://pitch-assets-ccb95893-de3f-4266-973c-20049231b248.s3.eu-west-1.amazonaws.com/4e6b34cd-eb08-4e64-a1c8-b5b9a559b6f5?pitch-bytes=1761169&amp;pitch-content-type=image%2Fpng">    </p:cNvPr>
          <p:cNvPicPr>
            <a:picLocks noChangeAspect="1"/>
          </p:cNvPicPr>
          <p:nvPr/>
        </p:nvPicPr>
        <p:blipFill>
          <a:blip r:embed="rId3"/>
          <a:srcRect l="8826" r="12849" t="0" b="0"/>
          <a:stretch/>
        </p:blipFill>
        <p:spPr>
          <a:xfrm>
            <a:off x="476345" y="476643"/>
            <a:ext cx="2591381" cy="4191507"/>
          </a:xfrm>
          <a:prstGeom prst="rect">
            <a:avLst/>
          </a:prstGeom>
        </p:spPr>
      </p:pic>
      <p:sp>
        <p:nvSpPr>
          <p:cNvPr id="6" name="Text 0"/>
          <p:cNvSpPr/>
          <p:nvPr/>
        </p:nvSpPr>
        <p:spPr>
          <a:xfrm>
            <a:off x="6076406" y="476567"/>
            <a:ext cx="27432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PR </a:t>
            </a:r>
            <a:endParaRPr lang="en-US" sz="3000" dirty="0"/>
          </a:p>
        </p:txBody>
      </p:sp>
      <p:sp>
        <p:nvSpPr>
          <p:cNvPr id="7" name="Text 1"/>
          <p:cNvSpPr/>
          <p:nvPr/>
        </p:nvSpPr>
        <p:spPr>
          <a:xfrm>
            <a:off x="6076297" y="831394"/>
            <a:ext cx="2743200" cy="5143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Celebrity vegans: Marinara Grande, Lisso, and Zack Ephron are filmed giving out free samples at local stores. </a:t>
            </a:r>
            <a:endParaRPr lang="en-US" sz="900" dirty="0"/>
          </a:p>
        </p:txBody>
      </p:sp>
      <p:pic>
        <p:nvPicPr>
          <p:cNvPr id="8"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868be0e3-1fc9-4e6b-8da2-ff2663267306?pitch-bytes=646261&amp;pitch-content-type=image%2Fpng">    </p:cNvPr>
          <p:cNvPicPr>
            <a:picLocks noChangeAspect="1"/>
          </p:cNvPicPr>
          <p:nvPr/>
        </p:nvPicPr>
        <p:blipFill>
          <a:blip r:embed="rId1"/>
          <a:srcRect l="6404" r="6404" t="0" b="14189"/>
          <a:stretch/>
        </p:blipFill>
        <p:spPr>
          <a:xfrm>
            <a:off x="6076937" y="-2895"/>
            <a:ext cx="2590294" cy="3823873"/>
          </a:xfrm>
          <a:prstGeom prst="rect">
            <a:avLst/>
          </a:prstGeom>
        </p:spPr>
      </p:pic>
      <p:sp>
        <p:nvSpPr>
          <p:cNvPr id="4" name="Text 0"/>
          <p:cNvSpPr/>
          <p:nvPr/>
        </p:nvSpPr>
        <p:spPr>
          <a:xfrm>
            <a:off x="6075344" y="3878718"/>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sp>
        <p:nvSpPr>
          <p:cNvPr id="5" name="Text 1"/>
          <p:cNvSpPr/>
          <p:nvPr/>
        </p:nvSpPr>
        <p:spPr>
          <a:xfrm>
            <a:off x="476400" y="477862"/>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WHY IT WORKS</a:t>
            </a:r>
            <a:endParaRPr lang="en-US" sz="3000" dirty="0"/>
          </a:p>
        </p:txBody>
      </p:sp>
      <p:sp>
        <p:nvSpPr>
          <p:cNvPr id="6" name="Text 2"/>
          <p:cNvSpPr/>
          <p:nvPr/>
        </p:nvSpPr>
        <p:spPr>
          <a:xfrm>
            <a:off x="473184" y="1466723"/>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PROOF POINT 1</a:t>
            </a:r>
            <a:endParaRPr lang="en-US" sz="600" dirty="0"/>
          </a:p>
        </p:txBody>
      </p:sp>
      <p:sp>
        <p:nvSpPr>
          <p:cNvPr id="7" name="Text 3"/>
          <p:cNvSpPr/>
          <p:nvPr/>
        </p:nvSpPr>
        <p:spPr>
          <a:xfrm>
            <a:off x="473184" y="1649541"/>
            <a:ext cx="2743200" cy="314325"/>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inside scoop: This is the major reason this creative strategy will work.</a:t>
            </a:r>
            <a:endParaRPr lang="en-US" sz="825" dirty="0"/>
          </a:p>
        </p:txBody>
      </p:sp>
      <p:sp>
        <p:nvSpPr>
          <p:cNvPr id="8" name="Text 4"/>
          <p:cNvSpPr/>
          <p:nvPr/>
        </p:nvSpPr>
        <p:spPr>
          <a:xfrm>
            <a:off x="478528" y="2358730"/>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PROOF POINT 2</a:t>
            </a:r>
            <a:endParaRPr lang="en-US" sz="600" dirty="0"/>
          </a:p>
        </p:txBody>
      </p:sp>
      <p:sp>
        <p:nvSpPr>
          <p:cNvPr id="9" name="Text 5"/>
          <p:cNvSpPr/>
          <p:nvPr/>
        </p:nvSpPr>
        <p:spPr>
          <a:xfrm>
            <a:off x="478528" y="2541548"/>
            <a:ext cx="2743200" cy="157163"/>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An even more valid point here.</a:t>
            </a:r>
            <a:endParaRPr lang="en-US" sz="825" dirty="0"/>
          </a:p>
        </p:txBody>
      </p:sp>
      <p:sp>
        <p:nvSpPr>
          <p:cNvPr id="10" name="Text 6"/>
          <p:cNvSpPr/>
          <p:nvPr/>
        </p:nvSpPr>
        <p:spPr>
          <a:xfrm>
            <a:off x="475761" y="3080401"/>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PROOF POINT 3</a:t>
            </a:r>
            <a:endParaRPr lang="en-US" sz="600" dirty="0"/>
          </a:p>
        </p:txBody>
      </p:sp>
      <p:sp>
        <p:nvSpPr>
          <p:cNvPr id="11" name="Text 7"/>
          <p:cNvSpPr/>
          <p:nvPr/>
        </p:nvSpPr>
        <p:spPr>
          <a:xfrm>
            <a:off x="475761" y="3263219"/>
            <a:ext cx="2743200" cy="314325"/>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And if they need more convincing, here's a third scoop of cold, hard evidence.</a:t>
            </a:r>
            <a:endParaRPr lang="en-US" sz="825" dirty="0"/>
          </a:p>
        </p:txBody>
      </p:sp>
      <p:pic>
        <p:nvPicPr>
          <p:cNvPr id="12"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250" y="473643"/>
            <a:ext cx="18288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MARKETING PLAN </a:t>
            </a:r>
            <a:endParaRPr lang="en-US" sz="600" dirty="0"/>
          </a:p>
        </p:txBody>
      </p:sp>
      <p:sp>
        <p:nvSpPr>
          <p:cNvPr id="4" name="Shape 1"/>
          <p:cNvSpPr/>
          <p:nvPr/>
        </p:nvSpPr>
        <p:spPr>
          <a:xfrm>
            <a:off x="249" y="2852575"/>
            <a:ext cx="9143943" cy="9525"/>
          </a:xfrm>
          <a:prstGeom prst="roundRect">
            <a:avLst>
              <a:gd name="adj" fmla="val -9600000"/>
            </a:avLst>
          </a:prstGeom>
          <a:solidFill>
            <a:srgbClr val="0E0E0E"/>
          </a:solidFill>
          <a:ln/>
        </p:spPr>
      </p:sp>
      <p:sp>
        <p:nvSpPr>
          <p:cNvPr id="5" name="Text 2"/>
          <p:cNvSpPr/>
          <p:nvPr/>
        </p:nvSpPr>
        <p:spPr>
          <a:xfrm>
            <a:off x="860094" y="3050915"/>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MARCH</a:t>
            </a:r>
            <a:endParaRPr lang="en-US" sz="600" dirty="0"/>
          </a:p>
        </p:txBody>
      </p:sp>
      <p:sp>
        <p:nvSpPr>
          <p:cNvPr id="6" name="Text 3"/>
          <p:cNvSpPr/>
          <p:nvPr/>
        </p:nvSpPr>
        <p:spPr>
          <a:xfrm>
            <a:off x="476428" y="1615581"/>
            <a:ext cx="2743200" cy="952500"/>
          </a:xfrm>
          <a:prstGeom prst="rect">
            <a:avLst/>
          </a:prstGeom>
          <a:noFill/>
          <a:ln/>
        </p:spPr>
        <p:txBody>
          <a:bodyPr wrap="square" lIns="0" tIns="0" rIns="0" bIns="0" rtlCol="0" anchor="b"/>
          <a:lstStyle/>
          <a:p>
            <a:pPr algn="ctr">
              <a:lnSpc>
                <a:spcPts val="3750"/>
              </a:lnSpc>
            </a:pPr>
            <a:r>
              <a:rPr lang="en-US" sz="3000" b="0" dirty="0">
                <a:solidFill>
                  <a:srgbClr val="151515"/>
                </a:solidFill>
                <a:latin typeface="Cyrene" pitchFamily="34" charset="0"/>
                <a:ea typeface="Cyrene" pitchFamily="34" charset="-122"/>
                <a:cs typeface="Cyrene" pitchFamily="34" charset="-120"/>
              </a:rPr>
              <a:t>SOCIAL MEDIA </a:t>
            </a:r>
            <a:endParaRPr lang="en-US" sz="3000" dirty="0"/>
          </a:p>
        </p:txBody>
      </p:sp>
      <p:sp>
        <p:nvSpPr>
          <p:cNvPr id="7" name="Text 4"/>
          <p:cNvSpPr/>
          <p:nvPr/>
        </p:nvSpPr>
        <p:spPr>
          <a:xfrm>
            <a:off x="2935773" y="3028836"/>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APRIL</a:t>
            </a:r>
            <a:endParaRPr lang="en-US" sz="600" dirty="0"/>
          </a:p>
        </p:txBody>
      </p:sp>
      <p:sp>
        <p:nvSpPr>
          <p:cNvPr id="8" name="Text 5"/>
          <p:cNvSpPr/>
          <p:nvPr/>
        </p:nvSpPr>
        <p:spPr>
          <a:xfrm>
            <a:off x="2555538" y="2093847"/>
            <a:ext cx="2743200" cy="476250"/>
          </a:xfrm>
          <a:prstGeom prst="rect">
            <a:avLst/>
          </a:prstGeom>
          <a:noFill/>
          <a:ln/>
        </p:spPr>
        <p:txBody>
          <a:bodyPr wrap="square" lIns="0" tIns="0" rIns="0" bIns="0" rtlCol="0" anchor="b"/>
          <a:lstStyle/>
          <a:p>
            <a:pPr algn="ctr">
              <a:lnSpc>
                <a:spcPts val="3750"/>
              </a:lnSpc>
            </a:pPr>
            <a:r>
              <a:rPr lang="en-US" sz="3000" b="0" dirty="0">
                <a:solidFill>
                  <a:srgbClr val="151515"/>
                </a:solidFill>
                <a:latin typeface="Cyrene" pitchFamily="34" charset="0"/>
                <a:ea typeface="Cyrene" pitchFamily="34" charset="-122"/>
                <a:cs typeface="Cyrene" pitchFamily="34" charset="-120"/>
              </a:rPr>
              <a:t>TV</a:t>
            </a:r>
            <a:endParaRPr lang="en-US" sz="3000" dirty="0"/>
          </a:p>
        </p:txBody>
      </p:sp>
      <p:sp>
        <p:nvSpPr>
          <p:cNvPr id="9" name="Text 6"/>
          <p:cNvSpPr/>
          <p:nvPr/>
        </p:nvSpPr>
        <p:spPr>
          <a:xfrm>
            <a:off x="5015144" y="3050841"/>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MAY</a:t>
            </a:r>
            <a:endParaRPr lang="en-US" sz="600" dirty="0"/>
          </a:p>
        </p:txBody>
      </p:sp>
      <p:sp>
        <p:nvSpPr>
          <p:cNvPr id="10" name="Text 7"/>
          <p:cNvSpPr/>
          <p:nvPr/>
        </p:nvSpPr>
        <p:spPr>
          <a:xfrm>
            <a:off x="4634648" y="2093847"/>
            <a:ext cx="2743200" cy="476250"/>
          </a:xfrm>
          <a:prstGeom prst="rect">
            <a:avLst/>
          </a:prstGeom>
          <a:noFill/>
          <a:ln/>
        </p:spPr>
        <p:txBody>
          <a:bodyPr wrap="square" lIns="0" tIns="0" rIns="0" bIns="0" rtlCol="0" anchor="b"/>
          <a:lstStyle/>
          <a:p>
            <a:pPr algn="ctr">
              <a:lnSpc>
                <a:spcPts val="3750"/>
              </a:lnSpc>
            </a:pPr>
            <a:r>
              <a:rPr lang="en-US" sz="3000" b="0" dirty="0">
                <a:solidFill>
                  <a:srgbClr val="151515"/>
                </a:solidFill>
                <a:latin typeface="Cyrene" pitchFamily="34" charset="0"/>
                <a:ea typeface="Cyrene" pitchFamily="34" charset="-122"/>
                <a:cs typeface="Cyrene" pitchFamily="34" charset="-120"/>
              </a:rPr>
              <a:t>PRINT </a:t>
            </a:r>
            <a:endParaRPr lang="en-US" sz="3000" dirty="0"/>
          </a:p>
        </p:txBody>
      </p:sp>
      <p:sp>
        <p:nvSpPr>
          <p:cNvPr id="11" name="Text 8"/>
          <p:cNvSpPr/>
          <p:nvPr/>
        </p:nvSpPr>
        <p:spPr>
          <a:xfrm>
            <a:off x="7097451" y="3065915"/>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JUNE</a:t>
            </a:r>
            <a:endParaRPr lang="en-US" sz="600" dirty="0"/>
          </a:p>
        </p:txBody>
      </p:sp>
      <p:sp>
        <p:nvSpPr>
          <p:cNvPr id="12" name="Text 9"/>
          <p:cNvSpPr/>
          <p:nvPr/>
        </p:nvSpPr>
        <p:spPr>
          <a:xfrm>
            <a:off x="6713758" y="1615913"/>
            <a:ext cx="2743200" cy="952500"/>
          </a:xfrm>
          <a:prstGeom prst="rect">
            <a:avLst/>
          </a:prstGeom>
          <a:noFill/>
          <a:ln/>
        </p:spPr>
        <p:txBody>
          <a:bodyPr wrap="square" lIns="0" tIns="0" rIns="0" bIns="0" rtlCol="0" anchor="b"/>
          <a:lstStyle/>
          <a:p>
            <a:pPr algn="ctr">
              <a:lnSpc>
                <a:spcPts val="3750"/>
              </a:lnSpc>
            </a:pPr>
            <a:r>
              <a:rPr lang="en-US" sz="3000" b="0" dirty="0">
                <a:solidFill>
                  <a:srgbClr val="151515"/>
                </a:solidFill>
                <a:latin typeface="Cyrene" pitchFamily="34" charset="0"/>
                <a:ea typeface="Cyrene" pitchFamily="34" charset="-122"/>
                <a:cs typeface="Cyrene" pitchFamily="34" charset="-120"/>
              </a:rPr>
              <a:t>MARKETING STUNT </a:t>
            </a:r>
            <a:endParaRPr lang="en-US" sz="3000" dirty="0"/>
          </a:p>
        </p:txBody>
      </p:sp>
      <p:sp>
        <p:nvSpPr>
          <p:cNvPr id="13" name="Shape 10"/>
          <p:cNvSpPr/>
          <p:nvPr/>
        </p:nvSpPr>
        <p:spPr>
          <a:xfrm>
            <a:off x="3475759" y="2815516"/>
            <a:ext cx="113859" cy="114300"/>
          </a:xfrm>
          <a:prstGeom prst="ellipse">
            <a:avLst/>
          </a:prstGeom>
          <a:solidFill>
            <a:srgbClr val="0E0E0E"/>
          </a:solidFill>
          <a:ln w="42333">
            <a:solidFill>
              <a:srgbClr val="FFFFFF"/>
            </a:solidFill>
            <a:prstDash val="solid"/>
          </a:ln>
        </p:spPr>
      </p:sp>
      <p:sp>
        <p:nvSpPr>
          <p:cNvPr id="14" name="Shape 11"/>
          <p:cNvSpPr/>
          <p:nvPr/>
        </p:nvSpPr>
        <p:spPr>
          <a:xfrm>
            <a:off x="1399855" y="2800760"/>
            <a:ext cx="113859" cy="114300"/>
          </a:xfrm>
          <a:prstGeom prst="ellipse">
            <a:avLst/>
          </a:prstGeom>
          <a:solidFill>
            <a:srgbClr val="0E0E0E"/>
          </a:solidFill>
          <a:ln w="42333">
            <a:solidFill>
              <a:srgbClr val="FFFFFF"/>
            </a:solidFill>
            <a:prstDash val="solid"/>
          </a:ln>
        </p:spPr>
      </p:sp>
      <p:sp>
        <p:nvSpPr>
          <p:cNvPr id="15" name="Shape 12"/>
          <p:cNvSpPr/>
          <p:nvPr/>
        </p:nvSpPr>
        <p:spPr>
          <a:xfrm>
            <a:off x="5551648" y="2800760"/>
            <a:ext cx="113859" cy="114300"/>
          </a:xfrm>
          <a:prstGeom prst="ellipse">
            <a:avLst/>
          </a:prstGeom>
          <a:solidFill>
            <a:srgbClr val="0E0E0E"/>
          </a:solidFill>
          <a:ln w="42333">
            <a:solidFill>
              <a:srgbClr val="FFFFFF"/>
            </a:solidFill>
            <a:prstDash val="solid"/>
          </a:ln>
        </p:spPr>
      </p:sp>
      <p:sp>
        <p:nvSpPr>
          <p:cNvPr id="16" name="Shape 13"/>
          <p:cNvSpPr/>
          <p:nvPr/>
        </p:nvSpPr>
        <p:spPr>
          <a:xfrm>
            <a:off x="7634930" y="2815516"/>
            <a:ext cx="113859" cy="114300"/>
          </a:xfrm>
          <a:prstGeom prst="ellipse">
            <a:avLst/>
          </a:prstGeom>
          <a:solidFill>
            <a:srgbClr val="0E0E0E"/>
          </a:solidFill>
          <a:ln w="42333">
            <a:solidFill>
              <a:srgbClr val="FFFFFF"/>
            </a:solidFill>
            <a:prstDash val="solid"/>
          </a:ln>
        </p:spPr>
      </p:sp>
      <p:pic>
        <p:nvPicPr>
          <p:cNvPr id="17"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250" y="473643"/>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MARKETING PLAN </a:t>
            </a:r>
            <a:endParaRPr lang="en-US" sz="3000" dirty="0"/>
          </a:p>
        </p:txBody>
      </p:sp>
      <p:sp>
        <p:nvSpPr>
          <p:cNvPr id="4" name="Shape 1"/>
          <p:cNvSpPr/>
          <p:nvPr/>
        </p:nvSpPr>
        <p:spPr>
          <a:xfrm>
            <a:off x="249" y="2855190"/>
            <a:ext cx="5238750" cy="9525"/>
          </a:xfrm>
          <a:prstGeom prst="roundRect">
            <a:avLst>
              <a:gd name="adj" fmla="val -9600000"/>
            </a:avLst>
          </a:prstGeom>
          <a:solidFill>
            <a:srgbClr val="0E0E0E"/>
          </a:solidFill>
          <a:ln/>
        </p:spPr>
      </p:sp>
      <p:sp>
        <p:nvSpPr>
          <p:cNvPr id="5" name="Text 2"/>
          <p:cNvSpPr/>
          <p:nvPr/>
        </p:nvSpPr>
        <p:spPr>
          <a:xfrm>
            <a:off x="476428" y="3028780"/>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MARCH</a:t>
            </a:r>
            <a:endParaRPr lang="en-US" sz="600" dirty="0"/>
          </a:p>
        </p:txBody>
      </p:sp>
      <p:sp>
        <p:nvSpPr>
          <p:cNvPr id="6" name="Text 3"/>
          <p:cNvSpPr/>
          <p:nvPr/>
        </p:nvSpPr>
        <p:spPr>
          <a:xfrm>
            <a:off x="476428" y="3171861"/>
            <a:ext cx="1828800" cy="171450"/>
          </a:xfrm>
          <a:prstGeom prst="rect">
            <a:avLst/>
          </a:prstGeom>
          <a:noFill/>
          <a:ln/>
        </p:spPr>
        <p:txBody>
          <a:bodyPr wrap="square" lIns="0" tIns="0" rIns="0" bIns="0" rtlCol="0" anchor="t"/>
          <a:lstStyle/>
          <a:p>
            <a:pPr algn="ctr">
              <a:lnSpc>
                <a:spcPts val="1350"/>
              </a:lnSpc>
            </a:pPr>
            <a:r>
              <a:rPr lang="en-US" sz="900" b="0" spc="-12" kern="0" dirty="0">
                <a:solidFill>
                  <a:srgbClr val="000000"/>
                </a:solidFill>
                <a:latin typeface="Lato" pitchFamily="34" charset="0"/>
                <a:ea typeface="Lato" pitchFamily="34" charset="-122"/>
                <a:cs typeface="Lato" pitchFamily="34" charset="-120"/>
              </a:rPr>
              <a:t>Social media </a:t>
            </a:r>
            <a:endParaRPr lang="en-US" sz="900" dirty="0"/>
          </a:p>
        </p:txBody>
      </p:sp>
      <p:sp>
        <p:nvSpPr>
          <p:cNvPr id="7" name="Text 4"/>
          <p:cNvSpPr/>
          <p:nvPr/>
        </p:nvSpPr>
        <p:spPr>
          <a:xfrm>
            <a:off x="1851179" y="3028836"/>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APRIL</a:t>
            </a:r>
            <a:endParaRPr lang="en-US" sz="600" dirty="0"/>
          </a:p>
        </p:txBody>
      </p:sp>
      <p:sp>
        <p:nvSpPr>
          <p:cNvPr id="8" name="Text 5"/>
          <p:cNvSpPr/>
          <p:nvPr/>
        </p:nvSpPr>
        <p:spPr>
          <a:xfrm>
            <a:off x="1854610" y="3170287"/>
            <a:ext cx="1828800" cy="171450"/>
          </a:xfrm>
          <a:prstGeom prst="rect">
            <a:avLst/>
          </a:prstGeom>
          <a:noFill/>
          <a:ln/>
        </p:spPr>
        <p:txBody>
          <a:bodyPr wrap="square" lIns="0" tIns="0" rIns="0" bIns="0" rtlCol="0" anchor="t"/>
          <a:lstStyle/>
          <a:p>
            <a:pPr algn="ctr">
              <a:lnSpc>
                <a:spcPts val="1350"/>
              </a:lnSpc>
            </a:pPr>
            <a:r>
              <a:rPr lang="en-US" sz="900" b="0" spc="-12" kern="0" dirty="0">
                <a:solidFill>
                  <a:srgbClr val="000000"/>
                </a:solidFill>
                <a:latin typeface="Lato" pitchFamily="34" charset="0"/>
                <a:ea typeface="Lato" pitchFamily="34" charset="-122"/>
                <a:cs typeface="Lato" pitchFamily="34" charset="-120"/>
              </a:rPr>
              <a:t>TV</a:t>
            </a:r>
            <a:endParaRPr lang="en-US" sz="900" dirty="0"/>
          </a:p>
        </p:txBody>
      </p:sp>
      <p:sp>
        <p:nvSpPr>
          <p:cNvPr id="9" name="Text 6"/>
          <p:cNvSpPr/>
          <p:nvPr/>
        </p:nvSpPr>
        <p:spPr>
          <a:xfrm>
            <a:off x="3214866" y="3028707"/>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MAY</a:t>
            </a:r>
            <a:endParaRPr lang="en-US" sz="600" dirty="0"/>
          </a:p>
        </p:txBody>
      </p:sp>
      <p:sp>
        <p:nvSpPr>
          <p:cNvPr id="10" name="Text 7"/>
          <p:cNvSpPr/>
          <p:nvPr/>
        </p:nvSpPr>
        <p:spPr>
          <a:xfrm>
            <a:off x="3232792" y="3170287"/>
            <a:ext cx="1828800" cy="171450"/>
          </a:xfrm>
          <a:prstGeom prst="rect">
            <a:avLst/>
          </a:prstGeom>
          <a:noFill/>
          <a:ln/>
        </p:spPr>
        <p:txBody>
          <a:bodyPr wrap="square" lIns="0" tIns="0" rIns="0" bIns="0" rtlCol="0" anchor="t"/>
          <a:lstStyle/>
          <a:p>
            <a:pPr algn="ctr">
              <a:lnSpc>
                <a:spcPts val="1350"/>
              </a:lnSpc>
            </a:pPr>
            <a:r>
              <a:rPr lang="en-US" sz="900" b="0" spc="-12" kern="0" dirty="0">
                <a:solidFill>
                  <a:srgbClr val="000000"/>
                </a:solidFill>
                <a:latin typeface="Lato" pitchFamily="34" charset="0"/>
                <a:ea typeface="Lato" pitchFamily="34" charset="-122"/>
                <a:cs typeface="Lato" pitchFamily="34" charset="-120"/>
              </a:rPr>
              <a:t>Print </a:t>
            </a:r>
            <a:endParaRPr lang="en-US" sz="900" dirty="0"/>
          </a:p>
        </p:txBody>
      </p:sp>
      <p:sp>
        <p:nvSpPr>
          <p:cNvPr id="11" name="Text 8"/>
          <p:cNvSpPr/>
          <p:nvPr/>
        </p:nvSpPr>
        <p:spPr>
          <a:xfrm>
            <a:off x="4596245" y="3029024"/>
            <a:ext cx="1828800" cy="114300"/>
          </a:xfrm>
          <a:prstGeom prst="rect">
            <a:avLst/>
          </a:prstGeom>
          <a:noFill/>
          <a:ln/>
        </p:spPr>
        <p:txBody>
          <a:bodyPr wrap="square" lIns="0" tIns="0" rIns="0" bIns="0" rtlCol="0" anchor="t"/>
          <a:lstStyle/>
          <a:p>
            <a:pPr algn="ctr">
              <a:lnSpc>
                <a:spcPts val="900"/>
              </a:lnSpc>
            </a:pPr>
            <a:r>
              <a:rPr lang="en-US" sz="600" b="1" spc="96" kern="0" dirty="0">
                <a:solidFill>
                  <a:srgbClr val="3B3B3B"/>
                </a:solidFill>
                <a:latin typeface="Lato" pitchFamily="34" charset="0"/>
                <a:ea typeface="Lato" pitchFamily="34" charset="-122"/>
                <a:cs typeface="Lato" pitchFamily="34" charset="-120"/>
              </a:rPr>
              <a:t>JUNE</a:t>
            </a:r>
            <a:endParaRPr lang="en-US" sz="600" dirty="0"/>
          </a:p>
        </p:txBody>
      </p:sp>
      <p:sp>
        <p:nvSpPr>
          <p:cNvPr id="12" name="Text 9"/>
          <p:cNvSpPr/>
          <p:nvPr/>
        </p:nvSpPr>
        <p:spPr>
          <a:xfrm>
            <a:off x="4596217" y="3172859"/>
            <a:ext cx="1828800" cy="171450"/>
          </a:xfrm>
          <a:prstGeom prst="rect">
            <a:avLst/>
          </a:prstGeom>
          <a:noFill/>
          <a:ln/>
        </p:spPr>
        <p:txBody>
          <a:bodyPr wrap="square" lIns="0" tIns="0" rIns="0" bIns="0" rtlCol="0" anchor="t"/>
          <a:lstStyle/>
          <a:p>
            <a:pPr algn="ctr">
              <a:lnSpc>
                <a:spcPts val="1350"/>
              </a:lnSpc>
            </a:pPr>
            <a:r>
              <a:rPr lang="en-US" sz="900" b="0" spc="-12" kern="0" dirty="0">
                <a:solidFill>
                  <a:srgbClr val="000000"/>
                </a:solidFill>
                <a:latin typeface="Lato" pitchFamily="34" charset="0"/>
                <a:ea typeface="Lato" pitchFamily="34" charset="-122"/>
                <a:cs typeface="Lato" pitchFamily="34" charset="-120"/>
              </a:rPr>
              <a:t>Marketing stunt </a:t>
            </a:r>
            <a:endParaRPr lang="en-US" sz="900" dirty="0"/>
          </a:p>
        </p:txBody>
      </p:sp>
      <p:sp>
        <p:nvSpPr>
          <p:cNvPr id="13" name="Shape 10"/>
          <p:cNvSpPr/>
          <p:nvPr/>
        </p:nvSpPr>
        <p:spPr>
          <a:xfrm>
            <a:off x="2388701" y="2808315"/>
            <a:ext cx="113859" cy="114300"/>
          </a:xfrm>
          <a:prstGeom prst="ellipse">
            <a:avLst/>
          </a:prstGeom>
          <a:solidFill>
            <a:srgbClr val="0E0E0E"/>
          </a:solidFill>
          <a:ln w="42333">
            <a:solidFill>
              <a:srgbClr val="FFFFFF"/>
            </a:solidFill>
            <a:prstDash val="solid"/>
          </a:ln>
        </p:spPr>
      </p:sp>
      <p:sp>
        <p:nvSpPr>
          <p:cNvPr id="14" name="Shape 11"/>
          <p:cNvSpPr/>
          <p:nvPr/>
        </p:nvSpPr>
        <p:spPr>
          <a:xfrm>
            <a:off x="1016189" y="2807961"/>
            <a:ext cx="113859" cy="114300"/>
          </a:xfrm>
          <a:prstGeom prst="ellipse">
            <a:avLst/>
          </a:prstGeom>
          <a:solidFill>
            <a:srgbClr val="0E0E0E"/>
          </a:solidFill>
          <a:ln w="42333">
            <a:solidFill>
              <a:srgbClr val="FFFFFF"/>
            </a:solidFill>
            <a:prstDash val="solid"/>
          </a:ln>
        </p:spPr>
      </p:sp>
      <p:sp>
        <p:nvSpPr>
          <p:cNvPr id="15" name="Shape 12"/>
          <p:cNvSpPr/>
          <p:nvPr/>
        </p:nvSpPr>
        <p:spPr>
          <a:xfrm>
            <a:off x="3761212" y="2807961"/>
            <a:ext cx="113859" cy="114300"/>
          </a:xfrm>
          <a:prstGeom prst="ellipse">
            <a:avLst/>
          </a:prstGeom>
          <a:solidFill>
            <a:srgbClr val="0E0E0E"/>
          </a:solidFill>
          <a:ln w="42333">
            <a:solidFill>
              <a:srgbClr val="FFFFFF"/>
            </a:solidFill>
            <a:prstDash val="solid"/>
          </a:ln>
        </p:spPr>
      </p:sp>
      <p:sp>
        <p:nvSpPr>
          <p:cNvPr id="16" name="Shape 13"/>
          <p:cNvSpPr/>
          <p:nvPr/>
        </p:nvSpPr>
        <p:spPr>
          <a:xfrm>
            <a:off x="5133723" y="2808315"/>
            <a:ext cx="113859" cy="114300"/>
          </a:xfrm>
          <a:prstGeom prst="ellipse">
            <a:avLst/>
          </a:prstGeom>
          <a:solidFill>
            <a:srgbClr val="0E0E0E"/>
          </a:solidFill>
          <a:ln w="42333">
            <a:solidFill>
              <a:srgbClr val="FFFFFF"/>
            </a:solidFill>
            <a:prstDash val="solid"/>
          </a:ln>
        </p:spPr>
      </p:sp>
      <p:pic>
        <p:nvPicPr>
          <p:cNvPr id="17" name="Image 0" descr="https://pitch-assets-ccb95893-de3f-4266-973c-20049231b248.s3.eu-west-1.amazonaws.com/a8fe523a-898f-4645-9bb1-a66bc1b1209e?pitch-bytes=2929196&amp;pitch-content-type=image%2Fpng">    </p:cNvPr>
          <p:cNvPicPr>
            <a:picLocks noChangeAspect="1"/>
          </p:cNvPicPr>
          <p:nvPr/>
        </p:nvPicPr>
        <p:blipFill>
          <a:blip r:embed="rId1"/>
          <a:srcRect l="30978" r="35169" t="0" b="16426"/>
          <a:stretch/>
        </p:blipFill>
        <p:spPr>
          <a:xfrm>
            <a:off x="6083521" y="473712"/>
            <a:ext cx="2587600" cy="4258773"/>
          </a:xfrm>
          <a:prstGeom prst="rect">
            <a:avLst/>
          </a:prstGeom>
        </p:spPr>
      </p:pic>
      <p:pic>
        <p:nvPicPr>
          <p:cNvPr id="18"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250" y="473643"/>
            <a:ext cx="9144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MARKETING BUDGET </a:t>
            </a:r>
            <a:endParaRPr lang="en-US" sz="3000" dirty="0"/>
          </a:p>
        </p:txBody>
      </p:sp>
      <p:sp>
        <p:nvSpPr>
          <p:cNvPr id="4" name="Text 1"/>
          <p:cNvSpPr/>
          <p:nvPr/>
        </p:nvSpPr>
        <p:spPr>
          <a:xfrm>
            <a:off x="477933" y="2068140"/>
            <a:ext cx="1828800" cy="1200150"/>
          </a:xfrm>
          <a:prstGeom prst="rect">
            <a:avLst/>
          </a:prstGeom>
          <a:noFill/>
          <a:ln/>
        </p:spPr>
        <p:txBody>
          <a:bodyPr wrap="square" lIns="0" tIns="0" rIns="0" bIns="0" rtlCol="0" anchor="ctr"/>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Marketing channel</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Social media </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TV</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Marketing stunt </a:t>
            </a:r>
            <a:endParaRPr lang="en-US" sz="900" dirty="0"/>
          </a:p>
        </p:txBody>
      </p:sp>
      <p:sp>
        <p:nvSpPr>
          <p:cNvPr id="5" name="Text 2"/>
          <p:cNvSpPr/>
          <p:nvPr/>
        </p:nvSpPr>
        <p:spPr>
          <a:xfrm>
            <a:off x="2314095" y="2068100"/>
            <a:ext cx="1828800" cy="1200150"/>
          </a:xfrm>
          <a:prstGeom prst="rect">
            <a:avLst/>
          </a:prstGeom>
          <a:noFill/>
          <a:ln/>
        </p:spPr>
        <p:txBody>
          <a:bodyPr wrap="square" lIns="0" tIns="0" rIns="0" bIns="0" rtlCol="0" anchor="ctr"/>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$ 2000</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$ 4000</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$ 4500</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$ 25000</a:t>
            </a:r>
            <a:endParaRPr lang="en-US" sz="900" dirty="0"/>
          </a:p>
        </p:txBody>
      </p:sp>
      <p:sp>
        <p:nvSpPr>
          <p:cNvPr id="6" name="Text 3"/>
          <p:cNvSpPr/>
          <p:nvPr/>
        </p:nvSpPr>
        <p:spPr>
          <a:xfrm>
            <a:off x="2313420" y="1715528"/>
            <a:ext cx="18288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CREATIVE BUDGET</a:t>
            </a:r>
            <a:endParaRPr lang="en-US" sz="600" dirty="0"/>
          </a:p>
        </p:txBody>
      </p:sp>
      <p:sp>
        <p:nvSpPr>
          <p:cNvPr id="7" name="Text 4"/>
          <p:cNvSpPr/>
          <p:nvPr/>
        </p:nvSpPr>
        <p:spPr>
          <a:xfrm>
            <a:off x="4150589" y="1718218"/>
            <a:ext cx="18288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MEDIA BUDGET</a:t>
            </a:r>
            <a:endParaRPr lang="en-US" sz="600" dirty="0"/>
          </a:p>
        </p:txBody>
      </p:sp>
      <p:sp>
        <p:nvSpPr>
          <p:cNvPr id="8" name="Text 5"/>
          <p:cNvSpPr/>
          <p:nvPr/>
        </p:nvSpPr>
        <p:spPr>
          <a:xfrm>
            <a:off x="4150257" y="2068100"/>
            <a:ext cx="1828800" cy="1200150"/>
          </a:xfrm>
          <a:prstGeom prst="rect">
            <a:avLst/>
          </a:prstGeom>
          <a:noFill/>
          <a:ln/>
        </p:spPr>
        <p:txBody>
          <a:bodyPr wrap="square" lIns="0" tIns="0" rIns="0" bIns="0" rtlCol="0" anchor="ctr"/>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$ 5000</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$ 6700</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$ 3500</a:t>
            </a:r>
            <a:endParaRPr lang="en-US" sz="900" dirty="0"/>
          </a:p>
          <a:p>
            <a:pPr algn="l">
              <a:lnSpc>
                <a:spcPts val="1350"/>
              </a:lnSpc>
            </a:pPr>
            <a:endParaRPr lang="en-US" sz="900" dirty="0"/>
          </a:p>
          <a:p>
            <a:pPr algn="l">
              <a:lnSpc>
                <a:spcPts val="1350"/>
              </a:lnSpc>
            </a:pPr>
            <a:r>
              <a:rPr lang="en-US" sz="900" b="0" spc="-12" kern="0" dirty="0">
                <a:solidFill>
                  <a:srgbClr val="000000"/>
                </a:solidFill>
                <a:latin typeface="Lato" pitchFamily="34" charset="0"/>
                <a:ea typeface="Lato" pitchFamily="34" charset="-122"/>
                <a:cs typeface="Lato" pitchFamily="34" charset="-120"/>
              </a:rPr>
              <a:t>$ 29000</a:t>
            </a:r>
            <a:endParaRPr lang="en-US" sz="900" dirty="0"/>
          </a:p>
        </p:txBody>
      </p:sp>
      <p:sp>
        <p:nvSpPr>
          <p:cNvPr id="9" name="Text 6"/>
          <p:cNvSpPr/>
          <p:nvPr/>
        </p:nvSpPr>
        <p:spPr>
          <a:xfrm>
            <a:off x="476250" y="3641883"/>
            <a:ext cx="1828800" cy="476250"/>
          </a:xfrm>
          <a:prstGeom prst="rect">
            <a:avLst/>
          </a:prstGeom>
          <a:noFill/>
          <a:ln/>
        </p:spPr>
        <p:txBody>
          <a:bodyPr wrap="square" lIns="0" tIns="0" rIns="0" bIns="0" rtlCol="0" anchor="b"/>
          <a:lstStyle/>
          <a:p>
            <a:pPr algn="l">
              <a:lnSpc>
                <a:spcPts val="3750"/>
              </a:lnSpc>
            </a:pPr>
            <a:r>
              <a:rPr lang="en-US" sz="3000" b="0" dirty="0">
                <a:solidFill>
                  <a:srgbClr val="151515"/>
                </a:solidFill>
                <a:latin typeface="Cyrene" pitchFamily="34" charset="0"/>
                <a:ea typeface="Cyrene" pitchFamily="34" charset="-122"/>
                <a:cs typeface="Cyrene" pitchFamily="34" charset="-120"/>
              </a:rPr>
              <a:t>TOTAL</a:t>
            </a:r>
            <a:endParaRPr lang="en-US" sz="3000" dirty="0"/>
          </a:p>
        </p:txBody>
      </p:sp>
      <p:sp>
        <p:nvSpPr>
          <p:cNvPr id="10" name="Text 7"/>
          <p:cNvSpPr/>
          <p:nvPr/>
        </p:nvSpPr>
        <p:spPr>
          <a:xfrm>
            <a:off x="2313420" y="3877318"/>
            <a:ext cx="1828800" cy="171450"/>
          </a:xfrm>
          <a:prstGeom prst="rect">
            <a:avLst/>
          </a:prstGeom>
          <a:noFill/>
          <a:ln/>
        </p:spPr>
        <p:txBody>
          <a:bodyPr wrap="square" lIns="0" tIns="0" rIns="0" bIns="0" rtlCol="0" anchor="b"/>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$ 25000</a:t>
            </a:r>
            <a:endParaRPr lang="en-US" sz="900" dirty="0"/>
          </a:p>
        </p:txBody>
      </p:sp>
      <p:sp>
        <p:nvSpPr>
          <p:cNvPr id="11" name="Text 8"/>
          <p:cNvSpPr/>
          <p:nvPr/>
        </p:nvSpPr>
        <p:spPr>
          <a:xfrm>
            <a:off x="4150589" y="3878404"/>
            <a:ext cx="1828800" cy="171450"/>
          </a:xfrm>
          <a:prstGeom prst="rect">
            <a:avLst/>
          </a:prstGeom>
          <a:noFill/>
          <a:ln/>
        </p:spPr>
        <p:txBody>
          <a:bodyPr wrap="square" lIns="0" tIns="0" rIns="0" bIns="0" rtlCol="0" anchor="b"/>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$ 25000</a:t>
            </a:r>
            <a:endParaRPr lang="en-US" sz="900" dirty="0"/>
          </a:p>
        </p:txBody>
      </p:sp>
      <p:pic>
        <p:nvPicPr>
          <p:cNvPr id="12" name="Image 0" descr="https://pitch-assets-ccb95893-de3f-4266-973c-20049231b248.s3.eu-west-1.amazonaws.com/28b556ad-100f-476b-960f-38895a03b38f?pitch-bytes=552756&amp;pitch-content-type=image%2Fpng">    </p:cNvPr>
          <p:cNvPicPr>
            <a:picLocks noChangeAspect="1"/>
          </p:cNvPicPr>
          <p:nvPr/>
        </p:nvPicPr>
        <p:blipFill>
          <a:blip r:embed="rId1"/>
          <a:srcRect l="0" r="2769" t="7659" b="6548"/>
          <a:stretch/>
        </p:blipFill>
        <p:spPr>
          <a:xfrm>
            <a:off x="6011119" y="1716331"/>
            <a:ext cx="2590357" cy="3428460"/>
          </a:xfrm>
          <a:prstGeom prst="rect">
            <a:avLst/>
          </a:prstGeom>
        </p:spPr>
      </p:pic>
      <p:pic>
        <p:nvPicPr>
          <p:cNvPr id="13"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sp>
        <p:nvSpPr>
          <p:cNvPr id="3" name="Shape 0"/>
          <p:cNvSpPr/>
          <p:nvPr/>
        </p:nvSpPr>
        <p:spPr>
          <a:xfrm>
            <a:off x="1526592" y="1524000"/>
            <a:ext cx="1524000" cy="3619557"/>
          </a:xfrm>
          <a:prstGeom prst="roundRect">
            <a:avLst>
              <a:gd name="adj" fmla="val -60000"/>
            </a:avLst>
          </a:prstGeom>
          <a:solidFill>
            <a:srgbClr val="EEEEEE"/>
          </a:solidFill>
          <a:ln/>
        </p:spPr>
      </p:sp>
      <p:sp>
        <p:nvSpPr>
          <p:cNvPr id="4" name="Shape 1"/>
          <p:cNvSpPr/>
          <p:nvPr/>
        </p:nvSpPr>
        <p:spPr>
          <a:xfrm>
            <a:off x="3050185" y="1524000"/>
            <a:ext cx="1524000" cy="3619557"/>
          </a:xfrm>
          <a:prstGeom prst="roundRect">
            <a:avLst>
              <a:gd name="adj" fmla="val -60000"/>
            </a:avLst>
          </a:prstGeom>
          <a:solidFill>
            <a:srgbClr val="FFFFFF"/>
          </a:solidFill>
          <a:ln/>
        </p:spPr>
      </p:sp>
      <p:sp>
        <p:nvSpPr>
          <p:cNvPr id="5" name="Shape 2"/>
          <p:cNvSpPr/>
          <p:nvPr/>
        </p:nvSpPr>
        <p:spPr>
          <a:xfrm>
            <a:off x="2378049" y="2880557"/>
            <a:ext cx="1490662" cy="4763"/>
          </a:xfrm>
          <a:prstGeom prst="roundRect">
            <a:avLst>
              <a:gd name="adj" fmla="val -19197984"/>
            </a:avLst>
          </a:prstGeom>
          <a:solidFill>
            <a:srgbClr val="0E0E0E"/>
          </a:solidFill>
          <a:ln/>
        </p:spPr>
      </p:sp>
      <p:sp>
        <p:nvSpPr>
          <p:cNvPr id="6" name="Shape 3"/>
          <p:cNvSpPr/>
          <p:nvPr/>
        </p:nvSpPr>
        <p:spPr>
          <a:xfrm>
            <a:off x="-123" y="1524000"/>
            <a:ext cx="1524000" cy="3619557"/>
          </a:xfrm>
          <a:prstGeom prst="roundRect">
            <a:avLst>
              <a:gd name="adj" fmla="val -60000"/>
            </a:avLst>
          </a:prstGeom>
          <a:solidFill>
            <a:srgbClr val="FFFFFF"/>
          </a:solidFill>
          <a:ln/>
        </p:spPr>
      </p:sp>
      <p:sp>
        <p:nvSpPr>
          <p:cNvPr id="7" name="Shape 4"/>
          <p:cNvSpPr/>
          <p:nvPr/>
        </p:nvSpPr>
        <p:spPr>
          <a:xfrm>
            <a:off x="265864" y="2207118"/>
            <a:ext cx="1490662" cy="4763"/>
          </a:xfrm>
          <a:prstGeom prst="roundRect">
            <a:avLst>
              <a:gd name="adj" fmla="val -19197984"/>
            </a:avLst>
          </a:prstGeom>
          <a:solidFill>
            <a:srgbClr val="0E0E0E"/>
          </a:solidFill>
          <a:ln/>
        </p:spPr>
      </p:sp>
      <p:sp>
        <p:nvSpPr>
          <p:cNvPr id="8" name="Text 5"/>
          <p:cNvSpPr/>
          <p:nvPr/>
        </p:nvSpPr>
        <p:spPr>
          <a:xfrm>
            <a:off x="476250" y="476250"/>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NEXT STEPS</a:t>
            </a:r>
            <a:endParaRPr lang="en-US" sz="3000" dirty="0"/>
          </a:p>
        </p:txBody>
      </p:sp>
      <p:sp>
        <p:nvSpPr>
          <p:cNvPr id="9" name="Shape 6"/>
          <p:cNvSpPr/>
          <p:nvPr/>
        </p:nvSpPr>
        <p:spPr>
          <a:xfrm>
            <a:off x="4572137" y="1524000"/>
            <a:ext cx="1524000" cy="3619557"/>
          </a:xfrm>
          <a:prstGeom prst="roundRect">
            <a:avLst>
              <a:gd name="adj" fmla="val -60000"/>
            </a:avLst>
          </a:prstGeom>
          <a:solidFill>
            <a:srgbClr val="EEEEEE"/>
          </a:solidFill>
          <a:ln/>
        </p:spPr>
      </p:sp>
      <p:sp>
        <p:nvSpPr>
          <p:cNvPr id="10" name="Shape 7"/>
          <p:cNvSpPr/>
          <p:nvPr/>
        </p:nvSpPr>
        <p:spPr>
          <a:xfrm>
            <a:off x="6096000" y="1524000"/>
            <a:ext cx="1524000" cy="3619557"/>
          </a:xfrm>
          <a:prstGeom prst="roundRect">
            <a:avLst>
              <a:gd name="adj" fmla="val -60000"/>
            </a:avLst>
          </a:prstGeom>
          <a:solidFill>
            <a:srgbClr val="FFFFFF"/>
          </a:solidFill>
          <a:ln/>
        </p:spPr>
      </p:sp>
      <p:sp>
        <p:nvSpPr>
          <p:cNvPr id="11" name="Shape 8"/>
          <p:cNvSpPr/>
          <p:nvPr/>
        </p:nvSpPr>
        <p:spPr>
          <a:xfrm>
            <a:off x="7620000" y="1524000"/>
            <a:ext cx="1524000" cy="3619557"/>
          </a:xfrm>
          <a:prstGeom prst="roundRect">
            <a:avLst>
              <a:gd name="adj" fmla="val -60000"/>
            </a:avLst>
          </a:prstGeom>
          <a:solidFill>
            <a:srgbClr val="EEEEEE"/>
          </a:solidFill>
          <a:ln/>
        </p:spPr>
      </p:sp>
      <p:sp>
        <p:nvSpPr>
          <p:cNvPr id="12" name="Text 9"/>
          <p:cNvSpPr/>
          <p:nvPr/>
        </p:nvSpPr>
        <p:spPr>
          <a:xfrm>
            <a:off x="192716" y="1711086"/>
            <a:ext cx="914400" cy="114300"/>
          </a:xfrm>
          <a:prstGeom prst="rect">
            <a:avLst/>
          </a:prstGeom>
          <a:noFill/>
          <a:ln/>
        </p:spPr>
        <p:txBody>
          <a:bodyPr wrap="none" lIns="0" tIns="0" rIns="0" bIns="0" rtlCol="0" anchor="t">
            <a:spAutoFit/>
          </a:bodyP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JAN</a:t>
            </a:r>
            <a:endParaRPr lang="en-US" sz="600" dirty="0"/>
          </a:p>
        </p:txBody>
      </p:sp>
      <p:sp>
        <p:nvSpPr>
          <p:cNvPr id="13" name="Text 10"/>
          <p:cNvSpPr/>
          <p:nvPr/>
        </p:nvSpPr>
        <p:spPr>
          <a:xfrm>
            <a:off x="1717870" y="1711086"/>
            <a:ext cx="914400" cy="114300"/>
          </a:xfrm>
          <a:prstGeom prst="rect">
            <a:avLst/>
          </a:prstGeom>
          <a:noFill/>
          <a:ln/>
        </p:spPr>
        <p:txBody>
          <a:bodyPr wrap="none" lIns="0" tIns="0" rIns="0" bIns="0" rtlCol="0" anchor="t">
            <a:spAutoFit/>
          </a:bodyP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FEB</a:t>
            </a:r>
            <a:endParaRPr lang="en-US" sz="600" dirty="0"/>
          </a:p>
        </p:txBody>
      </p:sp>
      <p:sp>
        <p:nvSpPr>
          <p:cNvPr id="14" name="Text 11"/>
          <p:cNvSpPr/>
          <p:nvPr/>
        </p:nvSpPr>
        <p:spPr>
          <a:xfrm>
            <a:off x="3243024" y="1711086"/>
            <a:ext cx="914400" cy="114300"/>
          </a:xfrm>
          <a:prstGeom prst="rect">
            <a:avLst/>
          </a:prstGeom>
          <a:noFill/>
          <a:ln/>
        </p:spPr>
        <p:txBody>
          <a:bodyPr wrap="none" lIns="0" tIns="0" rIns="0" bIns="0" rtlCol="0" anchor="t">
            <a:spAutoFit/>
          </a:bodyP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APRIL</a:t>
            </a:r>
            <a:endParaRPr lang="en-US" sz="600" dirty="0"/>
          </a:p>
        </p:txBody>
      </p:sp>
      <p:sp>
        <p:nvSpPr>
          <p:cNvPr id="15" name="Text 12"/>
          <p:cNvSpPr/>
          <p:nvPr/>
        </p:nvSpPr>
        <p:spPr>
          <a:xfrm>
            <a:off x="4757872" y="1711086"/>
            <a:ext cx="914400" cy="114300"/>
          </a:xfrm>
          <a:prstGeom prst="rect">
            <a:avLst/>
          </a:prstGeom>
          <a:noFill/>
          <a:ln/>
        </p:spPr>
        <p:txBody>
          <a:bodyPr wrap="none" lIns="0" tIns="0" rIns="0" bIns="0" rtlCol="0" anchor="t">
            <a:spAutoFit/>
          </a:bodyP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MARCH</a:t>
            </a:r>
            <a:endParaRPr lang="en-US" sz="600" dirty="0"/>
          </a:p>
        </p:txBody>
      </p:sp>
      <p:sp>
        <p:nvSpPr>
          <p:cNvPr id="16" name="Text 13"/>
          <p:cNvSpPr/>
          <p:nvPr/>
        </p:nvSpPr>
        <p:spPr>
          <a:xfrm>
            <a:off x="6283026" y="1711086"/>
            <a:ext cx="914400" cy="114300"/>
          </a:xfrm>
          <a:prstGeom prst="rect">
            <a:avLst/>
          </a:prstGeom>
          <a:noFill/>
          <a:ln/>
        </p:spPr>
        <p:txBody>
          <a:bodyPr wrap="none" lIns="0" tIns="0" rIns="0" bIns="0" rtlCol="0" anchor="t">
            <a:spAutoFit/>
          </a:bodyP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MAY </a:t>
            </a:r>
            <a:endParaRPr lang="en-US" sz="600" dirty="0"/>
          </a:p>
        </p:txBody>
      </p:sp>
      <p:sp>
        <p:nvSpPr>
          <p:cNvPr id="17" name="Text 14"/>
          <p:cNvSpPr/>
          <p:nvPr/>
        </p:nvSpPr>
        <p:spPr>
          <a:xfrm>
            <a:off x="7808180" y="1711086"/>
            <a:ext cx="914400" cy="114300"/>
          </a:xfrm>
          <a:prstGeom prst="rect">
            <a:avLst/>
          </a:prstGeom>
          <a:noFill/>
          <a:ln/>
        </p:spPr>
        <p:txBody>
          <a:bodyPr wrap="none" lIns="0" tIns="0" rIns="0" bIns="0" rtlCol="0" anchor="t">
            <a:spAutoFit/>
          </a:bodyP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JUNE</a:t>
            </a:r>
            <a:endParaRPr lang="en-US" sz="600" dirty="0"/>
          </a:p>
        </p:txBody>
      </p:sp>
      <p:sp>
        <p:nvSpPr>
          <p:cNvPr id="18" name="Shape 15"/>
          <p:cNvSpPr/>
          <p:nvPr/>
        </p:nvSpPr>
        <p:spPr>
          <a:xfrm>
            <a:off x="1719750" y="2158857"/>
            <a:ext cx="113859" cy="114300"/>
          </a:xfrm>
          <a:prstGeom prst="ellipse">
            <a:avLst/>
          </a:prstGeom>
          <a:solidFill>
            <a:srgbClr val="0E0E0E"/>
          </a:solidFill>
          <a:ln w="42333">
            <a:solidFill>
              <a:srgbClr val="EEEEEE"/>
            </a:solidFill>
            <a:prstDash val="solid"/>
          </a:ln>
        </p:spPr>
      </p:sp>
      <p:sp>
        <p:nvSpPr>
          <p:cNvPr id="19" name="Shape 16"/>
          <p:cNvSpPr/>
          <p:nvPr/>
        </p:nvSpPr>
        <p:spPr>
          <a:xfrm>
            <a:off x="189832" y="2158857"/>
            <a:ext cx="113859" cy="114300"/>
          </a:xfrm>
          <a:prstGeom prst="ellipse">
            <a:avLst/>
          </a:prstGeom>
          <a:solidFill>
            <a:srgbClr val="0E0E0E"/>
          </a:solidFill>
          <a:ln w="42333">
            <a:solidFill>
              <a:srgbClr val="FFFFFF"/>
            </a:solidFill>
            <a:prstDash val="solid"/>
          </a:ln>
        </p:spPr>
      </p:sp>
      <p:sp>
        <p:nvSpPr>
          <p:cNvPr id="20" name="Text 17"/>
          <p:cNvSpPr/>
          <p:nvPr/>
        </p:nvSpPr>
        <p:spPr>
          <a:xfrm>
            <a:off x="266444" y="2318857"/>
            <a:ext cx="1828800" cy="34290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Visit the agency and meet the team</a:t>
            </a:r>
            <a:endParaRPr lang="en-US" sz="900" dirty="0"/>
          </a:p>
        </p:txBody>
      </p:sp>
      <p:sp>
        <p:nvSpPr>
          <p:cNvPr id="21" name="Shape 18"/>
          <p:cNvSpPr/>
          <p:nvPr/>
        </p:nvSpPr>
        <p:spPr>
          <a:xfrm>
            <a:off x="3822534" y="2830272"/>
            <a:ext cx="113859" cy="114300"/>
          </a:xfrm>
          <a:prstGeom prst="ellipse">
            <a:avLst/>
          </a:prstGeom>
          <a:solidFill>
            <a:srgbClr val="0E0E0E"/>
          </a:solidFill>
          <a:ln w="42333">
            <a:solidFill>
              <a:srgbClr val="FFFFFF"/>
            </a:solidFill>
            <a:prstDash val="solid"/>
          </a:ln>
        </p:spPr>
      </p:sp>
      <p:sp>
        <p:nvSpPr>
          <p:cNvPr id="22" name="Shape 19"/>
          <p:cNvSpPr/>
          <p:nvPr/>
        </p:nvSpPr>
        <p:spPr>
          <a:xfrm>
            <a:off x="2292616" y="2830272"/>
            <a:ext cx="113859" cy="114300"/>
          </a:xfrm>
          <a:prstGeom prst="ellipse">
            <a:avLst/>
          </a:prstGeom>
          <a:solidFill>
            <a:srgbClr val="0E0E0E"/>
          </a:solidFill>
          <a:ln w="42333">
            <a:solidFill>
              <a:srgbClr val="EEEEEE"/>
            </a:solidFill>
            <a:prstDash val="solid"/>
          </a:ln>
        </p:spPr>
      </p:sp>
      <p:sp>
        <p:nvSpPr>
          <p:cNvPr id="23" name="Text 20"/>
          <p:cNvSpPr/>
          <p:nvPr/>
        </p:nvSpPr>
        <p:spPr>
          <a:xfrm>
            <a:off x="2378310" y="2990273"/>
            <a:ext cx="1828800" cy="34290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Strategy, creative, and pre-production</a:t>
            </a:r>
            <a:endParaRPr lang="en-US" sz="900" dirty="0"/>
          </a:p>
        </p:txBody>
      </p:sp>
      <p:sp>
        <p:nvSpPr>
          <p:cNvPr id="24" name="Shape 21"/>
          <p:cNvSpPr/>
          <p:nvPr/>
        </p:nvSpPr>
        <p:spPr>
          <a:xfrm>
            <a:off x="5159628" y="3338005"/>
            <a:ext cx="1490662" cy="4763"/>
          </a:xfrm>
          <a:prstGeom prst="roundRect">
            <a:avLst>
              <a:gd name="adj" fmla="val -19197984"/>
            </a:avLst>
          </a:prstGeom>
          <a:solidFill>
            <a:srgbClr val="0E0E0E"/>
          </a:solidFill>
          <a:ln/>
        </p:spPr>
      </p:sp>
      <p:sp>
        <p:nvSpPr>
          <p:cNvPr id="25" name="Shape 22"/>
          <p:cNvSpPr/>
          <p:nvPr/>
        </p:nvSpPr>
        <p:spPr>
          <a:xfrm>
            <a:off x="6604112" y="3287720"/>
            <a:ext cx="113859" cy="114300"/>
          </a:xfrm>
          <a:prstGeom prst="ellipse">
            <a:avLst/>
          </a:prstGeom>
          <a:solidFill>
            <a:srgbClr val="0E0E0E"/>
          </a:solidFill>
          <a:ln w="42333">
            <a:solidFill>
              <a:srgbClr val="FFFFFF"/>
            </a:solidFill>
            <a:prstDash val="solid"/>
          </a:ln>
        </p:spPr>
      </p:sp>
      <p:sp>
        <p:nvSpPr>
          <p:cNvPr id="26" name="Shape 23"/>
          <p:cNvSpPr/>
          <p:nvPr/>
        </p:nvSpPr>
        <p:spPr>
          <a:xfrm>
            <a:off x="5074195" y="3287720"/>
            <a:ext cx="113859" cy="114300"/>
          </a:xfrm>
          <a:prstGeom prst="ellipse">
            <a:avLst/>
          </a:prstGeom>
          <a:solidFill>
            <a:srgbClr val="0E0E0E"/>
          </a:solidFill>
          <a:ln w="42333">
            <a:solidFill>
              <a:srgbClr val="EEEEEE"/>
            </a:solidFill>
            <a:prstDash val="solid"/>
          </a:ln>
        </p:spPr>
      </p:sp>
      <p:sp>
        <p:nvSpPr>
          <p:cNvPr id="27" name="Text 24"/>
          <p:cNvSpPr/>
          <p:nvPr/>
        </p:nvSpPr>
        <p:spPr>
          <a:xfrm>
            <a:off x="5159888" y="3447721"/>
            <a:ext cx="1828800" cy="34290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Launch campaign at height of summer </a:t>
            </a:r>
            <a:endParaRPr lang="en-US" sz="900" dirty="0"/>
          </a:p>
        </p:txBody>
      </p:sp>
      <p:sp>
        <p:nvSpPr>
          <p:cNvPr id="28" name="Shape 25"/>
          <p:cNvSpPr/>
          <p:nvPr/>
        </p:nvSpPr>
        <p:spPr>
          <a:xfrm>
            <a:off x="6943127" y="4044288"/>
            <a:ext cx="1490663" cy="4762"/>
          </a:xfrm>
          <a:prstGeom prst="roundRect">
            <a:avLst>
              <a:gd name="adj" fmla="val -19202016"/>
            </a:avLst>
          </a:prstGeom>
          <a:solidFill>
            <a:srgbClr val="0E0E0E"/>
          </a:solidFill>
          <a:ln/>
        </p:spPr>
      </p:sp>
      <p:sp>
        <p:nvSpPr>
          <p:cNvPr id="29" name="Shape 26"/>
          <p:cNvSpPr/>
          <p:nvPr/>
        </p:nvSpPr>
        <p:spPr>
          <a:xfrm>
            <a:off x="8397013" y="3996027"/>
            <a:ext cx="113859" cy="114300"/>
          </a:xfrm>
          <a:prstGeom prst="ellipse">
            <a:avLst/>
          </a:prstGeom>
          <a:solidFill>
            <a:srgbClr val="0E0E0E"/>
          </a:solidFill>
          <a:ln w="42333">
            <a:solidFill>
              <a:srgbClr val="EEEEEE"/>
            </a:solidFill>
            <a:prstDash val="solid"/>
          </a:ln>
        </p:spPr>
      </p:sp>
      <p:sp>
        <p:nvSpPr>
          <p:cNvPr id="30" name="Shape 27"/>
          <p:cNvSpPr/>
          <p:nvPr/>
        </p:nvSpPr>
        <p:spPr>
          <a:xfrm>
            <a:off x="6867095" y="3996027"/>
            <a:ext cx="113859" cy="114300"/>
          </a:xfrm>
          <a:prstGeom prst="ellipse">
            <a:avLst/>
          </a:prstGeom>
          <a:solidFill>
            <a:srgbClr val="0E0E0E"/>
          </a:solidFill>
          <a:ln w="42333">
            <a:solidFill>
              <a:srgbClr val="FFFFFF"/>
            </a:solidFill>
            <a:prstDash val="solid"/>
          </a:ln>
        </p:spPr>
      </p:sp>
      <p:sp>
        <p:nvSpPr>
          <p:cNvPr id="31" name="Text 28"/>
          <p:cNvSpPr/>
          <p:nvPr/>
        </p:nvSpPr>
        <p:spPr>
          <a:xfrm>
            <a:off x="6942730" y="4156027"/>
            <a:ext cx="1828800" cy="1714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Social and PR initiatives</a:t>
            </a:r>
            <a:endParaRPr lang="en-US" sz="900" dirty="0"/>
          </a:p>
        </p:txBody>
      </p:sp>
      <p:pic>
        <p:nvPicPr>
          <p:cNvPr id="32"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1567fdb9-632e-4e17-8ba3-aad2b89938b4?pitch-bytes=1016206&amp;pitch-content-type=image%2Fpng">    </p:cNvPr>
          <p:cNvPicPr>
            <a:picLocks noChangeAspect="1"/>
          </p:cNvPicPr>
          <p:nvPr/>
        </p:nvPicPr>
        <p:blipFill>
          <a:blip r:embed="rId1"/>
          <a:srcRect l="19419" r="19365" t="19413" b="22629"/>
          <a:stretch/>
        </p:blipFill>
        <p:spPr>
          <a:xfrm>
            <a:off x="476096" y="637540"/>
            <a:ext cx="2595563" cy="1638300"/>
          </a:xfrm>
          <a:prstGeom prst="rect">
            <a:avLst/>
          </a:prstGeom>
        </p:spPr>
      </p:pic>
      <p:sp>
        <p:nvSpPr>
          <p:cNvPr id="4" name="Text 0"/>
          <p:cNvSpPr/>
          <p:nvPr/>
        </p:nvSpPr>
        <p:spPr>
          <a:xfrm>
            <a:off x="476250" y="3200265"/>
            <a:ext cx="914400" cy="0"/>
          </a:xfrm>
          <a:prstGeom prst="rect">
            <a:avLst/>
          </a:prstGeom>
          <a:noFill/>
          <a:ln/>
        </p:spPr>
        <p:txBody>
          <a:bodyPr wrap="none" lIns="0" tIns="0" rIns="0" bIns="0" rtlCol="0" anchor="t">
            <a:spAutoFit/>
          </a:bodyPr>
          <a:lstStyle/>
          <a:p>
            <a:pPr algn="l">
              <a:lnSpc>
                <a:spcPts val="1350"/>
              </a:lnSpc>
            </a:pPr>
            <a:endParaRPr lang="en-US" sz="900" dirty="0"/>
          </a:p>
        </p:txBody>
      </p:sp>
      <p:sp>
        <p:nvSpPr>
          <p:cNvPr id="5" name="Text 1"/>
          <p:cNvSpPr/>
          <p:nvPr/>
        </p:nvSpPr>
        <p:spPr>
          <a:xfrm>
            <a:off x="3270594" y="752650"/>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BRIEF</a:t>
            </a:r>
            <a:endParaRPr lang="en-US" sz="3000" dirty="0"/>
          </a:p>
        </p:txBody>
      </p:sp>
      <p:sp>
        <p:nvSpPr>
          <p:cNvPr id="6" name="Text 2"/>
          <p:cNvSpPr/>
          <p:nvPr/>
        </p:nvSpPr>
        <p:spPr>
          <a:xfrm>
            <a:off x="3270585" y="634989"/>
            <a:ext cx="9144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01</a:t>
            </a:r>
            <a:endParaRPr lang="en-US" sz="600" dirty="0"/>
          </a:p>
        </p:txBody>
      </p:sp>
      <p:sp>
        <p:nvSpPr>
          <p:cNvPr id="7" name="Text 3"/>
          <p:cNvSpPr/>
          <p:nvPr/>
        </p:nvSpPr>
        <p:spPr>
          <a:xfrm>
            <a:off x="3270594" y="1385658"/>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STRATEGY </a:t>
            </a:r>
            <a:endParaRPr lang="en-US" sz="3000" dirty="0"/>
          </a:p>
        </p:txBody>
      </p:sp>
      <p:sp>
        <p:nvSpPr>
          <p:cNvPr id="8" name="Text 4"/>
          <p:cNvSpPr/>
          <p:nvPr/>
        </p:nvSpPr>
        <p:spPr>
          <a:xfrm>
            <a:off x="3270585" y="1272720"/>
            <a:ext cx="9144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02</a:t>
            </a:r>
            <a:endParaRPr lang="en-US" sz="600" dirty="0"/>
          </a:p>
        </p:txBody>
      </p:sp>
      <p:sp>
        <p:nvSpPr>
          <p:cNvPr id="9" name="Text 5"/>
          <p:cNvSpPr/>
          <p:nvPr/>
        </p:nvSpPr>
        <p:spPr>
          <a:xfrm>
            <a:off x="3270594" y="2018666"/>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TARGET AUDIENCE</a:t>
            </a:r>
            <a:endParaRPr lang="en-US" sz="3000" dirty="0"/>
          </a:p>
        </p:txBody>
      </p:sp>
      <p:sp>
        <p:nvSpPr>
          <p:cNvPr id="10" name="Text 6"/>
          <p:cNvSpPr/>
          <p:nvPr/>
        </p:nvSpPr>
        <p:spPr>
          <a:xfrm>
            <a:off x="3270585" y="1903073"/>
            <a:ext cx="9144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03</a:t>
            </a:r>
            <a:endParaRPr lang="en-US" sz="600" dirty="0"/>
          </a:p>
        </p:txBody>
      </p:sp>
      <p:sp>
        <p:nvSpPr>
          <p:cNvPr id="11" name="Text 7"/>
          <p:cNvSpPr/>
          <p:nvPr/>
        </p:nvSpPr>
        <p:spPr>
          <a:xfrm>
            <a:off x="3270536" y="2651673"/>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COMPETITORS</a:t>
            </a:r>
            <a:endParaRPr lang="en-US" sz="3000" dirty="0"/>
          </a:p>
        </p:txBody>
      </p:sp>
      <p:sp>
        <p:nvSpPr>
          <p:cNvPr id="12" name="Text 8"/>
          <p:cNvSpPr/>
          <p:nvPr/>
        </p:nvSpPr>
        <p:spPr>
          <a:xfrm>
            <a:off x="3270527" y="2533426"/>
            <a:ext cx="9144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04</a:t>
            </a:r>
            <a:endParaRPr lang="en-US" sz="600" dirty="0"/>
          </a:p>
        </p:txBody>
      </p:sp>
      <p:sp>
        <p:nvSpPr>
          <p:cNvPr id="13" name="Text 9"/>
          <p:cNvSpPr/>
          <p:nvPr/>
        </p:nvSpPr>
        <p:spPr>
          <a:xfrm>
            <a:off x="3270594" y="3284681"/>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CAMPAIGN PLAN</a:t>
            </a:r>
            <a:endParaRPr lang="en-US" sz="3000" dirty="0"/>
          </a:p>
        </p:txBody>
      </p:sp>
      <p:sp>
        <p:nvSpPr>
          <p:cNvPr id="14" name="Text 10"/>
          <p:cNvSpPr/>
          <p:nvPr/>
        </p:nvSpPr>
        <p:spPr>
          <a:xfrm>
            <a:off x="3270585" y="3166986"/>
            <a:ext cx="9144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06</a:t>
            </a:r>
            <a:endParaRPr lang="en-US" sz="600" dirty="0"/>
          </a:p>
        </p:txBody>
      </p:sp>
      <p:sp>
        <p:nvSpPr>
          <p:cNvPr id="15" name="Text 11"/>
          <p:cNvSpPr/>
          <p:nvPr/>
        </p:nvSpPr>
        <p:spPr>
          <a:xfrm>
            <a:off x="3270594" y="3917689"/>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BUDGET</a:t>
            </a:r>
            <a:endParaRPr lang="en-US" sz="3000" dirty="0"/>
          </a:p>
        </p:txBody>
      </p:sp>
      <p:sp>
        <p:nvSpPr>
          <p:cNvPr id="16" name="Text 12"/>
          <p:cNvSpPr/>
          <p:nvPr/>
        </p:nvSpPr>
        <p:spPr>
          <a:xfrm>
            <a:off x="3270585" y="3800028"/>
            <a:ext cx="9144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07</a:t>
            </a:r>
            <a:endParaRPr lang="en-US" sz="600" dirty="0"/>
          </a:p>
        </p:txBody>
      </p:sp>
      <p:sp>
        <p:nvSpPr>
          <p:cNvPr id="17" name="Text 13"/>
          <p:cNvSpPr/>
          <p:nvPr/>
        </p:nvSpPr>
        <p:spPr>
          <a:xfrm>
            <a:off x="477790" y="474935"/>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AGENDA </a:t>
            </a:r>
            <a:endParaRPr lang="en-US" sz="600" dirty="0"/>
          </a:p>
        </p:txBody>
      </p:sp>
      <p:pic>
        <p:nvPicPr>
          <p:cNvPr id="18"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4309" y="3529965"/>
            <a:ext cx="45720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LET'S WORK TOGETHER</a:t>
            </a:r>
            <a:endParaRPr lang="en-US" sz="3000" dirty="0"/>
          </a:p>
        </p:txBody>
      </p:sp>
      <p:sp>
        <p:nvSpPr>
          <p:cNvPr id="4" name="Text 1"/>
          <p:cNvSpPr/>
          <p:nvPr/>
        </p:nvSpPr>
        <p:spPr>
          <a:xfrm>
            <a:off x="474392" y="4118471"/>
            <a:ext cx="3657600" cy="342900"/>
          </a:xfrm>
          <a:prstGeom prst="rect">
            <a:avLst/>
          </a:prstGeom>
          <a:noFill/>
          <a:ln/>
        </p:spPr>
        <p:txBody>
          <a:bodyPr wrap="square" lIns="0" tIns="0" rIns="0" bIns="0" rtlCol="0" anchor="b"/>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That's it! We've presented our pitch, and now we'll tell you why we're so excited to work with Coco-Ice.</a:t>
            </a:r>
            <a:endParaRPr lang="en-US" sz="900" dirty="0"/>
          </a:p>
        </p:txBody>
      </p:sp>
      <p:sp>
        <p:nvSpPr>
          <p:cNvPr id="5" name="Text 2"/>
          <p:cNvSpPr/>
          <p:nvPr/>
        </p:nvSpPr>
        <p:spPr>
          <a:xfrm>
            <a:off x="6083675" y="4551701"/>
            <a:ext cx="2743200" cy="114300"/>
          </a:xfrm>
          <a:prstGeom prst="rect">
            <a:avLst/>
          </a:prstGeom>
          <a:noFill/>
          <a:ln/>
        </p:spPr>
        <p:txBody>
          <a:bodyPr wrap="square" lIns="0" tIns="0" rIns="0" bIns="0" rtlCol="0" anchor="b"/>
          <a:lstStyle/>
          <a:p>
            <a:pPr algn="l">
              <a:lnSpc>
                <a:spcPts val="900"/>
              </a:lnSpc>
            </a:pPr>
            <a:r>
              <a:rPr lang="en-US" sz="600" b="1" spc="96" kern="0" dirty="0">
                <a:solidFill>
                  <a:srgbClr val="3B3B3B"/>
                </a:solidFill>
                <a:latin typeface="Lato" pitchFamily="34" charset="0"/>
                <a:ea typeface="Lato" pitchFamily="34" charset="-122"/>
                <a:cs typeface="Lato" pitchFamily="34" charset="-120"/>
              </a:rPr>
              <a:t>ANY QUESTIONS? NOW IS THE TIME TO ASK. </a:t>
            </a:r>
            <a:endParaRPr lang="en-US" sz="600" dirty="0"/>
          </a:p>
        </p:txBody>
      </p:sp>
      <p:pic>
        <p:nvPicPr>
          <p:cNvPr id="6" name="Image 0" descr="https://pitch-assets-ccb95893-de3f-4266-973c-20049231b248.s3.eu-west-1.amazonaws.com/afb4bad3-07d5-495d-943c-b7c5a492d441?pitch-bytes=333496&amp;pitch-content-type=image%2Fpng">    </p:cNvPr>
          <p:cNvPicPr>
            <a:picLocks noChangeAspect="1"/>
          </p:cNvPicPr>
          <p:nvPr/>
        </p:nvPicPr>
        <p:blipFill>
          <a:blip r:embed="rId1"/>
          <a:srcRect l="7659" r="11725" t="5984" b="413"/>
          <a:stretch/>
        </p:blipFill>
        <p:spPr>
          <a:xfrm>
            <a:off x="6084901" y="69"/>
            <a:ext cx="2587071" cy="4505806"/>
          </a:xfrm>
          <a:prstGeom prst="rect">
            <a:avLst/>
          </a:prstGeom>
        </p:spPr>
      </p:pic>
      <p:pic>
        <p:nvPicPr>
          <p:cNvPr id="7"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359" y="476567"/>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MEET THE TEAM </a:t>
            </a:r>
            <a:endParaRPr lang="en-US" sz="3000" dirty="0"/>
          </a:p>
        </p:txBody>
      </p:sp>
      <p:sp>
        <p:nvSpPr>
          <p:cNvPr id="4" name="Text 1"/>
          <p:cNvSpPr/>
          <p:nvPr/>
        </p:nvSpPr>
        <p:spPr>
          <a:xfrm>
            <a:off x="478662" y="4047635"/>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CREATIVE DIRECTOR </a:t>
            </a:r>
            <a:endParaRPr lang="en-US" sz="600" dirty="0"/>
          </a:p>
        </p:txBody>
      </p:sp>
      <p:sp>
        <p:nvSpPr>
          <p:cNvPr id="5" name="Text 2"/>
          <p:cNvSpPr/>
          <p:nvPr/>
        </p:nvSpPr>
        <p:spPr>
          <a:xfrm>
            <a:off x="478736" y="4192518"/>
            <a:ext cx="2743200" cy="471488"/>
          </a:xfrm>
          <a:prstGeom prst="rect">
            <a:avLst/>
          </a:prstGeom>
          <a:noFill/>
          <a:ln/>
        </p:spPr>
        <p:txBody>
          <a:bodyPr wrap="square" lIns="0" tIns="0" rIns="0" bIns="0" rtlCol="0" anchor="b"/>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Talk about how good your creative director is at managing creatives, staying true to a campaign's vision, and delivering excellence. </a:t>
            </a:r>
            <a:endParaRPr lang="en-US" sz="825" dirty="0"/>
          </a:p>
        </p:txBody>
      </p:sp>
      <p:sp>
        <p:nvSpPr>
          <p:cNvPr id="6" name="Text 3"/>
          <p:cNvSpPr/>
          <p:nvPr/>
        </p:nvSpPr>
        <p:spPr>
          <a:xfrm>
            <a:off x="3280287" y="4048228"/>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ACCOUNT MANAGER</a:t>
            </a:r>
            <a:endParaRPr lang="en-US" sz="600" dirty="0"/>
          </a:p>
        </p:txBody>
      </p:sp>
      <p:sp>
        <p:nvSpPr>
          <p:cNvPr id="7" name="Text 4"/>
          <p:cNvSpPr/>
          <p:nvPr/>
        </p:nvSpPr>
        <p:spPr>
          <a:xfrm>
            <a:off x="3280532" y="4193851"/>
            <a:ext cx="2743200" cy="471488"/>
          </a:xfrm>
          <a:prstGeom prst="rect">
            <a:avLst/>
          </a:prstGeom>
          <a:noFill/>
          <a:ln/>
        </p:spPr>
        <p:txBody>
          <a:bodyPr wrap="square" lIns="0" tIns="0" rIns="0" bIns="0" rtlCol="0" anchor="b"/>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Here's the person talking to the client the most — so really talk them up here. They are your not-so-secret ingredient. </a:t>
            </a:r>
            <a:endParaRPr lang="en-US" sz="825" dirty="0"/>
          </a:p>
        </p:txBody>
      </p:sp>
      <p:sp>
        <p:nvSpPr>
          <p:cNvPr id="8" name="Text 5"/>
          <p:cNvSpPr/>
          <p:nvPr/>
        </p:nvSpPr>
        <p:spPr>
          <a:xfrm>
            <a:off x="6074950" y="4048894"/>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DESIGN LEAD</a:t>
            </a:r>
            <a:endParaRPr lang="en-US" sz="600" dirty="0"/>
          </a:p>
        </p:txBody>
      </p:sp>
      <p:sp>
        <p:nvSpPr>
          <p:cNvPr id="9" name="Text 6"/>
          <p:cNvSpPr/>
          <p:nvPr/>
        </p:nvSpPr>
        <p:spPr>
          <a:xfrm>
            <a:off x="6075024" y="4191359"/>
            <a:ext cx="2743200" cy="471488"/>
          </a:xfrm>
          <a:prstGeom prst="rect">
            <a:avLst/>
          </a:prstGeom>
          <a:noFill/>
          <a:ln/>
        </p:spPr>
        <p:txBody>
          <a:bodyPr wrap="square" lIns="0" tIns="0" rIns="0" bIns="0" rtlCol="0" anchor="b"/>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zingy wordy grammar fiend, who's going to make this ice cream snap, crackle, and pop-sicle. </a:t>
            </a:r>
            <a:endParaRPr lang="en-US" sz="825" dirty="0"/>
          </a:p>
        </p:txBody>
      </p:sp>
      <p:pic>
        <p:nvPicPr>
          <p:cNvPr id="10" name="Image 0" descr="https://pitch-assets-ccb95893-de3f-4266-973c-20049231b248.s3.eu-west-1.amazonaws.com/a5f8c704-92af-4ee3-a05d-47d5895c8041?pitch-bytes=3036370&amp;pitch-content-type=image%2Fpng">    </p:cNvPr>
          <p:cNvPicPr>
            <a:picLocks noChangeAspect="1"/>
          </p:cNvPicPr>
          <p:nvPr/>
        </p:nvPicPr>
        <p:blipFill>
          <a:blip r:embed="rId1"/>
          <a:srcRect l="37211" r="0" t="0" b="0"/>
          <a:stretch/>
        </p:blipFill>
        <p:spPr>
          <a:xfrm>
            <a:off x="3280312" y="1041333"/>
            <a:ext cx="2591257" cy="2751287"/>
          </a:xfrm>
          <a:prstGeom prst="rect">
            <a:avLst/>
          </a:prstGeom>
        </p:spPr>
      </p:pic>
      <p:pic>
        <p:nvPicPr>
          <p:cNvPr id="11" name="Image 1" descr="https://pitch-assets-ccb95893-de3f-4266-973c-20049231b248.s3.eu-west-1.amazonaws.com/ca243a9c-5d8d-438e-a295-87dc67144081?pitch-bytes=2471345&amp;pitch-content-type=image%2Fpng">    </p:cNvPr>
          <p:cNvPicPr>
            <a:picLocks noChangeAspect="1"/>
          </p:cNvPicPr>
          <p:nvPr/>
        </p:nvPicPr>
        <p:blipFill>
          <a:blip r:embed="rId2"/>
          <a:srcRect l="0" r="0" t="1200" b="1200"/>
          <a:stretch/>
        </p:blipFill>
        <p:spPr>
          <a:xfrm>
            <a:off x="6077523" y="1008"/>
            <a:ext cx="2589947" cy="3791701"/>
          </a:xfrm>
          <a:prstGeom prst="rect">
            <a:avLst/>
          </a:prstGeom>
        </p:spPr>
      </p:pic>
      <p:pic>
        <p:nvPicPr>
          <p:cNvPr id="12" name="Image 2" descr="https://pitch-assets-ccb95893-de3f-4266-973c-20049231b248.s3.eu-west-1.amazonaws.com/e1aed44d-cf56-4a4e-9a7b-cea6c8294478?pitch-bytes=4925180&amp;pitch-content-type=image%2Fpng">    </p:cNvPr>
          <p:cNvPicPr>
            <a:picLocks noChangeAspect="1"/>
          </p:cNvPicPr>
          <p:nvPr/>
        </p:nvPicPr>
        <p:blipFill>
          <a:blip r:embed="rId3"/>
          <a:srcRect l="12317" r="11816" t="720" b="45560"/>
          <a:stretch/>
        </p:blipFill>
        <p:spPr>
          <a:xfrm>
            <a:off x="477476" y="1041333"/>
            <a:ext cx="2590520" cy="2751442"/>
          </a:xfrm>
          <a:prstGeom prst="rect">
            <a:avLst/>
          </a:prstGeom>
        </p:spPr>
      </p:pic>
      <p:pic>
        <p:nvPicPr>
          <p:cNvPr id="13"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680036" y="3945707"/>
            <a:ext cx="18288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WEBSITE</a:t>
            </a:r>
            <a:endParaRPr lang="en-US" sz="600" dirty="0"/>
          </a:p>
        </p:txBody>
      </p:sp>
      <p:sp>
        <p:nvSpPr>
          <p:cNvPr id="4" name="Text 1"/>
          <p:cNvSpPr/>
          <p:nvPr/>
        </p:nvSpPr>
        <p:spPr>
          <a:xfrm>
            <a:off x="476250" y="3945161"/>
            <a:ext cx="4572000" cy="723900"/>
          </a:xfrm>
          <a:prstGeom prst="rect">
            <a:avLst/>
          </a:prstGeom>
          <a:noFill/>
          <a:ln/>
        </p:spPr>
        <p:txBody>
          <a:bodyPr wrap="square" lIns="0" tIns="0" rIns="0" bIns="0" rtlCol="0" anchor="t"/>
          <a:lstStyle/>
          <a:p>
            <a:pPr algn="l">
              <a:lnSpc>
                <a:spcPts val="5700"/>
              </a:lnSpc>
            </a:pPr>
            <a:r>
              <a:rPr lang="en-US" sz="7100" b="0" dirty="0">
                <a:solidFill>
                  <a:srgbClr val="000000"/>
                </a:solidFill>
                <a:latin typeface="Cyrene" pitchFamily="34" charset="0"/>
                <a:ea typeface="Cyrene" pitchFamily="34" charset="-122"/>
                <a:cs typeface="Cyrene" pitchFamily="34" charset="-120"/>
              </a:rPr>
              <a:t>CONTACT</a:t>
            </a:r>
            <a:endParaRPr lang="en-US" sz="7125" dirty="0"/>
          </a:p>
        </p:txBody>
      </p:sp>
      <p:sp>
        <p:nvSpPr>
          <p:cNvPr id="5" name="Text 2"/>
          <p:cNvSpPr/>
          <p:nvPr/>
        </p:nvSpPr>
        <p:spPr>
          <a:xfrm>
            <a:off x="4681819" y="4110301"/>
            <a:ext cx="1828800" cy="1714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www.omnilom.com</a:t>
            </a:r>
            <a:endParaRPr lang="en-US" sz="900" dirty="0"/>
          </a:p>
        </p:txBody>
      </p:sp>
      <p:sp>
        <p:nvSpPr>
          <p:cNvPr id="6" name="Text 3"/>
          <p:cNvSpPr/>
          <p:nvPr/>
        </p:nvSpPr>
        <p:spPr>
          <a:xfrm>
            <a:off x="6074514" y="3945707"/>
            <a:ext cx="18288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PHONE </a:t>
            </a:r>
            <a:endParaRPr lang="en-US" sz="600" dirty="0"/>
          </a:p>
        </p:txBody>
      </p:sp>
      <p:sp>
        <p:nvSpPr>
          <p:cNvPr id="7" name="Text 4"/>
          <p:cNvSpPr/>
          <p:nvPr/>
        </p:nvSpPr>
        <p:spPr>
          <a:xfrm>
            <a:off x="6076297" y="4110301"/>
            <a:ext cx="1828800" cy="1714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+032 376-006</a:t>
            </a:r>
            <a:endParaRPr lang="en-US" sz="900" dirty="0"/>
          </a:p>
        </p:txBody>
      </p:sp>
      <p:sp>
        <p:nvSpPr>
          <p:cNvPr id="8" name="Text 5"/>
          <p:cNvSpPr/>
          <p:nvPr/>
        </p:nvSpPr>
        <p:spPr>
          <a:xfrm>
            <a:off x="7476370" y="3945707"/>
            <a:ext cx="18288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EMAIL</a:t>
            </a:r>
            <a:endParaRPr lang="en-US" sz="600" dirty="0"/>
          </a:p>
        </p:txBody>
      </p:sp>
      <p:sp>
        <p:nvSpPr>
          <p:cNvPr id="9" name="Text 6"/>
          <p:cNvSpPr/>
          <p:nvPr/>
        </p:nvSpPr>
        <p:spPr>
          <a:xfrm>
            <a:off x="7478154" y="4110301"/>
            <a:ext cx="1828800" cy="1714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info@omnilom.com</a:t>
            </a:r>
            <a:endParaRPr lang="en-US" sz="900" dirty="0"/>
          </a:p>
        </p:txBody>
      </p:sp>
      <p:pic>
        <p:nvPicPr>
          <p:cNvPr id="10" name="Image 0" descr="https://pitch-assets-ccb95893-de3f-4266-973c-20049231b248.s3.eu-west-1.amazonaws.com/5e97a138-e23d-4bbf-8a04-02e50b867fab?pitch-bytes=1045270&amp;pitch-content-type=image%2Fpng">    </p:cNvPr>
          <p:cNvPicPr>
            <a:picLocks noChangeAspect="1"/>
          </p:cNvPicPr>
          <p:nvPr/>
        </p:nvPicPr>
        <p:blipFill>
          <a:blip r:embed="rId1"/>
          <a:srcRect l="0" r="0" t="0" b="14050"/>
          <a:stretch/>
        </p:blipFill>
        <p:spPr>
          <a:xfrm>
            <a:off x="6077523" y="1008"/>
            <a:ext cx="2584902" cy="3332573"/>
          </a:xfrm>
          <a:prstGeom prst="rect">
            <a:avLst/>
          </a:prstGeom>
        </p:spPr>
      </p:pic>
      <p:pic>
        <p:nvPicPr>
          <p:cNvPr id="11" name="Image 1" descr="https://pitch-assets-ccb95893-de3f-4266-973c-20049231b248.s3.eu-west-1.amazonaws.com/9e4da1ef-c5e2-427a-97db-6f83df2b0ddb?pitch-bytes=5412&amp;pitch-content-type=image%2Fsvg%2Bxml">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476451" y="474220"/>
            <a:ext cx="478467" cy="478467"/>
          </a:xfrm>
          <a:prstGeom prst="rect">
            <a:avLst/>
          </a:prstGeom>
        </p:spPr>
      </p:pic>
      <p:pic>
        <p:nvPicPr>
          <p:cNvPr id="12" name="Image 2"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973f91fd-e7dc-45ce-8238-f177171336bd?pitch-bytes=753152&amp;pitch-content-type=image%2Fpng">    </p:cNvPr>
          <p:cNvPicPr>
            <a:picLocks noChangeAspect="1"/>
          </p:cNvPicPr>
          <p:nvPr/>
        </p:nvPicPr>
        <p:blipFill>
          <a:blip r:embed="rId1"/>
          <a:srcRect l="498" r="12155" t="10949" b="13760"/>
          <a:stretch/>
        </p:blipFill>
        <p:spPr>
          <a:xfrm>
            <a:off x="477476" y="473212"/>
            <a:ext cx="2589966" cy="3348756"/>
          </a:xfrm>
          <a:prstGeom prst="rect">
            <a:avLst/>
          </a:prstGeom>
        </p:spPr>
      </p:pic>
      <p:pic>
        <p:nvPicPr>
          <p:cNvPr id="4" name="Image 1" descr="https://pitch-assets-ccb95893-de3f-4266-973c-20049231b248.s3.eu-west-1.amazonaws.com/a8fe523a-898f-4645-9bb1-a66bc1b1209e?pitch-bytes=2929196&amp;pitch-content-type=image%2Fpng">    </p:cNvPr>
          <p:cNvPicPr>
            <a:picLocks noChangeAspect="1"/>
          </p:cNvPicPr>
          <p:nvPr/>
        </p:nvPicPr>
        <p:blipFill>
          <a:blip r:embed="rId2"/>
          <a:srcRect l="16145" r="8" t="0" b="20602"/>
          <a:stretch/>
        </p:blipFill>
        <p:spPr>
          <a:xfrm>
            <a:off x="3279809" y="3032543"/>
            <a:ext cx="2587600" cy="1633537"/>
          </a:xfrm>
          <a:prstGeom prst="rect">
            <a:avLst/>
          </a:prstGeom>
        </p:spPr>
      </p:pic>
      <p:sp>
        <p:nvSpPr>
          <p:cNvPr id="5" name="Text 0"/>
          <p:cNvSpPr/>
          <p:nvPr/>
        </p:nvSpPr>
        <p:spPr>
          <a:xfrm>
            <a:off x="480059" y="3874029"/>
            <a:ext cx="2743200" cy="114300"/>
          </a:xfrm>
          <a:prstGeom prst="rect">
            <a:avLst/>
          </a:prstGeom>
          <a:noFill/>
          <a:ln/>
        </p:spPr>
        <p:txBody>
          <a:bodyPr wrap="square" lIns="0" tIns="0" rIns="0" bIns="0" rtlCol="0" anchor="ct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sp>
        <p:nvSpPr>
          <p:cNvPr id="6" name="Text 1"/>
          <p:cNvSpPr/>
          <p:nvPr/>
        </p:nvSpPr>
        <p:spPr>
          <a:xfrm>
            <a:off x="3281503" y="2874181"/>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sp>
        <p:nvSpPr>
          <p:cNvPr id="7" name="Text 2"/>
          <p:cNvSpPr/>
          <p:nvPr/>
        </p:nvSpPr>
        <p:spPr>
          <a:xfrm>
            <a:off x="6076297" y="3029104"/>
            <a:ext cx="2743200" cy="8572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It's no secret — your potential new client, the latest ice cream makers on the vegan wave — are on the hunt for a new approach. How do you differentiate in an already saturated market and convince more people to get on board the vegan dessert train?</a:t>
            </a:r>
            <a:endParaRPr lang="en-US" sz="900" dirty="0"/>
          </a:p>
        </p:txBody>
      </p:sp>
      <p:sp>
        <p:nvSpPr>
          <p:cNvPr id="8" name="Text 3"/>
          <p:cNvSpPr/>
          <p:nvPr/>
        </p:nvSpPr>
        <p:spPr>
          <a:xfrm>
            <a:off x="3280112" y="477862"/>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CREATIVE BRIEF</a:t>
            </a:r>
            <a:endParaRPr lang="en-US" sz="3000" dirty="0"/>
          </a:p>
        </p:txBody>
      </p:sp>
      <p:pic>
        <p:nvPicPr>
          <p:cNvPr id="9"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7224" y="473319"/>
            <a:ext cx="8229600" cy="2171700"/>
          </a:xfrm>
          <a:prstGeom prst="rect">
            <a:avLst/>
          </a:prstGeom>
          <a:noFill/>
          <a:ln/>
        </p:spPr>
        <p:txBody>
          <a:bodyPr wrap="square" lIns="0" tIns="0" rIns="0" bIns="0" rtlCol="0" anchor="t"/>
          <a:lstStyle/>
          <a:p>
            <a:pPr algn="l">
              <a:lnSpc>
                <a:spcPts val="5700"/>
              </a:lnSpc>
            </a:pPr>
            <a:r>
              <a:rPr lang="en-US" sz="7100" b="0" dirty="0">
                <a:solidFill>
                  <a:srgbClr val="000000"/>
                </a:solidFill>
                <a:latin typeface="Cyrene" pitchFamily="34" charset="0"/>
                <a:ea typeface="Cyrene" pitchFamily="34" charset="-122"/>
                <a:cs typeface="Cyrene" pitchFamily="34" charset="-120"/>
              </a:rPr>
              <a:t>HELLO, WE ARE OMNILON. "ICE" TO MEET YOU. </a:t>
            </a:r>
            <a:endParaRPr lang="en-US" sz="7125" dirty="0"/>
          </a:p>
        </p:txBody>
      </p:sp>
      <p:sp>
        <p:nvSpPr>
          <p:cNvPr id="4" name="Text 1"/>
          <p:cNvSpPr/>
          <p:nvPr/>
        </p:nvSpPr>
        <p:spPr>
          <a:xfrm>
            <a:off x="6076691" y="2858541"/>
            <a:ext cx="2743200" cy="514350"/>
          </a:xfrm>
          <a:prstGeom prst="rect">
            <a:avLst/>
          </a:prstGeom>
          <a:noFill/>
          <a:ln/>
        </p:spPr>
        <p:txBody>
          <a:bodyPr wrap="square" lIns="0" tIns="0" rIns="0" bIns="0" rtlCol="0" anchor="t"/>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Start by building an authentic personal connection. Tell your agency's story to get this relationship rolling. </a:t>
            </a:r>
            <a:endParaRPr lang="en-US" sz="900" dirty="0"/>
          </a:p>
        </p:txBody>
      </p:sp>
      <p:sp>
        <p:nvSpPr>
          <p:cNvPr id="5" name="Text 2"/>
          <p:cNvSpPr/>
          <p:nvPr/>
        </p:nvSpPr>
        <p:spPr>
          <a:xfrm>
            <a:off x="3277120" y="3818442"/>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pic>
        <p:nvPicPr>
          <p:cNvPr id="6" name="Image 0" descr="https://images.unsplash.com/photo-1564420231672-c283ae746c50?crop=entropy&amp;cs=tinysrgb&amp;fit=max&amp;fm=jpg&amp;ixid=MXwyMTIyMnwwfDF8c2VhcmNofDI2fHxjbGVhbnxlbnwwfHx8&amp;ixlib=rb-1.2.1&amp;q=80&amp;w=1080">    </p:cNvPr>
          <p:cNvPicPr>
            <a:picLocks noChangeAspect="1"/>
          </p:cNvPicPr>
          <p:nvPr/>
        </p:nvPicPr>
        <p:blipFill>
          <a:blip r:embed="rId1"/>
          <a:srcRect l="4470" r="0" t="35030" b="5210"/>
          <a:stretch/>
        </p:blipFill>
        <p:spPr>
          <a:xfrm>
            <a:off x="3277192" y="2856276"/>
            <a:ext cx="2590719" cy="1638300"/>
          </a:xfrm>
          <a:prstGeom prst="rect">
            <a:avLst/>
          </a:prstGeom>
        </p:spPr>
      </p:pic>
      <p:pic>
        <p:nvPicPr>
          <p:cNvPr id="7" name="Image 1" descr="https://pitch-assets-ccb95893-de3f-4266-973c-20049231b248.s3.eu-west-1.amazonaws.com/3d1867f6-b6a8-4ce3-aeb5-4c5f77681b34?pitch-bytes=990012&amp;pitch-content-type=image%2Fpng">    </p:cNvPr>
          <p:cNvPicPr>
            <a:picLocks noChangeAspect="1"/>
          </p:cNvPicPr>
          <p:nvPr/>
        </p:nvPicPr>
        <p:blipFill>
          <a:blip r:embed="rId2"/>
          <a:srcRect l="11930" r="16330" t="29985" b="39798"/>
          <a:stretch/>
        </p:blipFill>
        <p:spPr>
          <a:xfrm>
            <a:off x="3277090" y="2858905"/>
            <a:ext cx="2593100" cy="1638300"/>
          </a:xfrm>
          <a:prstGeom prst="rect">
            <a:avLst/>
          </a:prstGeom>
        </p:spPr>
      </p:pic>
      <p:pic>
        <p:nvPicPr>
          <p:cNvPr id="8"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402" y="4541423"/>
            <a:ext cx="2743200" cy="114300"/>
          </a:xfrm>
          <a:prstGeom prst="rect">
            <a:avLst/>
          </a:prstGeom>
          <a:noFill/>
          <a:ln/>
        </p:spPr>
        <p:txBody>
          <a:bodyPr wrap="square" lIns="0" tIns="0" rIns="0" bIns="0" rtlCol="0" anchor="ctr"/>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sp>
        <p:nvSpPr>
          <p:cNvPr id="4" name="Text 1"/>
          <p:cNvSpPr/>
          <p:nvPr/>
        </p:nvSpPr>
        <p:spPr>
          <a:xfrm>
            <a:off x="3279963" y="4152046"/>
            <a:ext cx="4572000" cy="514350"/>
          </a:xfrm>
          <a:prstGeom prst="rect">
            <a:avLst/>
          </a:prstGeom>
          <a:noFill/>
          <a:ln/>
        </p:spPr>
        <p:txBody>
          <a:bodyPr wrap="square" lIns="0" tIns="0" rIns="0" bIns="0" rtlCol="0" anchor="b"/>
          <a:lstStyle/>
          <a:p>
            <a:pPr algn="l">
              <a:lnSpc>
                <a:spcPts val="1350"/>
              </a:lnSpc>
            </a:pPr>
            <a:r>
              <a:rPr lang="en-US" sz="900" b="0" spc="-12" kern="0" dirty="0">
                <a:solidFill>
                  <a:srgbClr val="000000"/>
                </a:solidFill>
                <a:latin typeface="Lato" pitchFamily="34" charset="0"/>
                <a:ea typeface="Lato" pitchFamily="34" charset="-122"/>
                <a:cs typeface="Lato" pitchFamily="34" charset="-120"/>
              </a:rPr>
              <a:t>So what if no one has heard of Coco-ice, this super-niche, plant-based ice cream brand? With your agency, their product will be the only one uttered by lactose-intolerant and vegan-friendly lips.  </a:t>
            </a:r>
            <a:endParaRPr lang="en-US" sz="900" dirty="0"/>
          </a:p>
        </p:txBody>
      </p:sp>
      <p:sp>
        <p:nvSpPr>
          <p:cNvPr id="5" name="Text 2"/>
          <p:cNvSpPr/>
          <p:nvPr/>
        </p:nvSpPr>
        <p:spPr>
          <a:xfrm>
            <a:off x="3280112" y="3625242"/>
            <a:ext cx="4572000" cy="476250"/>
          </a:xfrm>
          <a:prstGeom prst="rect">
            <a:avLst/>
          </a:prstGeom>
          <a:noFill/>
          <a:ln/>
        </p:spPr>
        <p:txBody>
          <a:bodyPr wrap="square" lIns="0" tIns="0" rIns="0" bIns="0" rtlCol="0" anchor="b"/>
          <a:lstStyle/>
          <a:p>
            <a:pPr algn="l">
              <a:lnSpc>
                <a:spcPts val="3750"/>
              </a:lnSpc>
            </a:pPr>
            <a:r>
              <a:rPr lang="en-US" sz="3000" b="0" dirty="0">
                <a:solidFill>
                  <a:srgbClr val="151515"/>
                </a:solidFill>
                <a:latin typeface="Cyrene" pitchFamily="34" charset="0"/>
                <a:ea typeface="Cyrene" pitchFamily="34" charset="-122"/>
                <a:cs typeface="Cyrene" pitchFamily="34" charset="-120"/>
              </a:rPr>
              <a:t>SOLUTION</a:t>
            </a:r>
            <a:endParaRPr lang="en-US" sz="3000" dirty="0"/>
          </a:p>
        </p:txBody>
      </p:sp>
      <p:sp>
        <p:nvSpPr>
          <p:cNvPr id="6" name="Text 3"/>
          <p:cNvSpPr/>
          <p:nvPr/>
        </p:nvSpPr>
        <p:spPr>
          <a:xfrm>
            <a:off x="6077112" y="474935"/>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IMAGE CAPTION</a:t>
            </a:r>
            <a:endParaRPr lang="en-US" sz="600" dirty="0"/>
          </a:p>
        </p:txBody>
      </p:sp>
      <p:pic>
        <p:nvPicPr>
          <p:cNvPr id="7" name="Image 0" descr="https://pitch-assets-ccb95893-de3f-4266-973c-20049231b248.s3.eu-west-1.amazonaws.com/5968662f-0b56-451b-8d8a-a0a665f72b39?pitch-bytes=448294&amp;pitch-content-type=image%2Fpng">    </p:cNvPr>
          <p:cNvPicPr>
            <a:picLocks noChangeAspect="1"/>
          </p:cNvPicPr>
          <p:nvPr/>
        </p:nvPicPr>
        <p:blipFill>
          <a:blip r:embed="rId1"/>
          <a:srcRect l="1656" r="1656" t="0" b="0"/>
          <a:stretch/>
        </p:blipFill>
        <p:spPr>
          <a:xfrm>
            <a:off x="477476" y="473212"/>
            <a:ext cx="2590452" cy="4018805"/>
          </a:xfrm>
          <a:prstGeom prst="rect">
            <a:avLst/>
          </a:prstGeom>
        </p:spPr>
      </p:pic>
      <p:pic>
        <p:nvPicPr>
          <p:cNvPr id="8" name="Image 1" descr="https://pitch-assets-ccb95893-de3f-4266-973c-20049231b248.s3.eu-west-1.amazonaws.com/912045ca-8d59-40fe-b9ae-1d41ea2d36db?pitch-bytes=350600&amp;pitch-content-type=image%2Fpng">    </p:cNvPr>
          <p:cNvPicPr>
            <a:picLocks noChangeAspect="1"/>
          </p:cNvPicPr>
          <p:nvPr/>
        </p:nvPicPr>
        <p:blipFill>
          <a:blip r:embed="rId2"/>
          <a:srcRect l="0" r="0" t="28452" b="29364"/>
          <a:stretch/>
        </p:blipFill>
        <p:spPr>
          <a:xfrm>
            <a:off x="6077523" y="638888"/>
            <a:ext cx="2589128" cy="1638300"/>
          </a:xfrm>
          <a:prstGeom prst="rect">
            <a:avLst/>
          </a:prstGeom>
        </p:spPr>
      </p:pic>
      <p:pic>
        <p:nvPicPr>
          <p:cNvPr id="9" name="Image 2" descr="https://pitch-assets-ccb95893-de3f-4266-973c-20049231b248.s3.eu-west-1.amazonaws.com/try-pitch-pdf-export-logo.svg">
            <a:hlinkClick r:id="rId5" tooltip=""/>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136595" y="4803153"/>
            <a:ext cx="515221" cy="2273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3" name="Image 0" descr="https://pitch-assets-ccb95893-de3f-4266-973c-20049231b248.s3.eu-west-1.amazonaws.com/0bd6a1b4-292c-48f0-9966-f4a21e536301?pitch-bytes=2430316&amp;pitch-content-type=image%2Fpng">    </p:cNvPr>
          <p:cNvPicPr>
            <a:picLocks noChangeAspect="1"/>
          </p:cNvPicPr>
          <p:nvPr/>
        </p:nvPicPr>
        <p:blipFill>
          <a:blip r:embed="rId1"/>
          <a:srcRect l="0" r="0" t="0" b="29184"/>
          <a:stretch/>
        </p:blipFill>
        <p:spPr>
          <a:xfrm>
            <a:off x="6077523" y="1041333"/>
            <a:ext cx="2590136" cy="2751357"/>
          </a:xfrm>
          <a:prstGeom prst="rect">
            <a:avLst/>
          </a:prstGeom>
        </p:spPr>
      </p:pic>
      <p:pic>
        <p:nvPicPr>
          <p:cNvPr id="4" name="Image 1" descr="https://pitch-assets-ccb95893-de3f-4266-973c-20049231b248.s3.eu-west-1.amazonaws.com/44911ba7-299d-4029-9634-29ca61044594?pitch-bytes=1621988&amp;pitch-content-type=image%2Fpng">    </p:cNvPr>
          <p:cNvPicPr>
            <a:picLocks noChangeAspect="1"/>
          </p:cNvPicPr>
          <p:nvPr/>
        </p:nvPicPr>
        <p:blipFill>
          <a:blip r:embed="rId2"/>
          <a:srcRect l="20032" r="6272" t="199" b="66036"/>
          <a:stretch/>
        </p:blipFill>
        <p:spPr>
          <a:xfrm>
            <a:off x="3277153" y="1044437"/>
            <a:ext cx="2590943" cy="1780638"/>
          </a:xfrm>
          <a:prstGeom prst="rect">
            <a:avLst/>
          </a:prstGeom>
        </p:spPr>
      </p:pic>
      <p:pic>
        <p:nvPicPr>
          <p:cNvPr id="5" name="Image 2" descr="https://pitch-assets-ccb95893-de3f-4266-973c-20049231b248.s3.eu-west-1.amazonaws.com/fe9ba8b2-3905-4733-a118-a9c971871028?pitch-bytes=1457116&amp;pitch-content-type=image%2Fpng">    </p:cNvPr>
          <p:cNvPicPr>
            <a:picLocks noChangeAspect="1"/>
          </p:cNvPicPr>
          <p:nvPr/>
        </p:nvPicPr>
        <p:blipFill>
          <a:blip r:embed="rId3"/>
          <a:srcRect l="21391" r="19474" t="112" b="40185"/>
          <a:stretch/>
        </p:blipFill>
        <p:spPr>
          <a:xfrm>
            <a:off x="477476" y="1008"/>
            <a:ext cx="2590456" cy="3922962"/>
          </a:xfrm>
          <a:prstGeom prst="rect">
            <a:avLst/>
          </a:prstGeom>
        </p:spPr>
      </p:pic>
      <p:sp>
        <p:nvSpPr>
          <p:cNvPr id="6" name="Text 0"/>
          <p:cNvSpPr/>
          <p:nvPr/>
        </p:nvSpPr>
        <p:spPr>
          <a:xfrm>
            <a:off x="3280072" y="476567"/>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THE CUSTOMERS</a:t>
            </a:r>
            <a:endParaRPr lang="en-US" sz="3000" dirty="0"/>
          </a:p>
        </p:txBody>
      </p:sp>
      <p:sp>
        <p:nvSpPr>
          <p:cNvPr id="7" name="Text 1"/>
          <p:cNvSpPr/>
          <p:nvPr/>
        </p:nvSpPr>
        <p:spPr>
          <a:xfrm>
            <a:off x="478662" y="4068972"/>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1. "I CAN'T BELIEVE IT'S NOT CREAM" CHRIS</a:t>
            </a:r>
            <a:endParaRPr lang="en-US" sz="600" dirty="0"/>
          </a:p>
        </p:txBody>
      </p:sp>
      <p:sp>
        <p:nvSpPr>
          <p:cNvPr id="8" name="Text 2"/>
          <p:cNvSpPr/>
          <p:nvPr/>
        </p:nvSpPr>
        <p:spPr>
          <a:xfrm>
            <a:off x="478736" y="4213855"/>
            <a:ext cx="2743200" cy="628650"/>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They know their soy from their almond, and their rice from their coconut milk. Plant-based eating is more than just a lifestyle, it's a way of being.</a:t>
            </a:r>
            <a:endParaRPr lang="en-US" sz="825" dirty="0"/>
          </a:p>
        </p:txBody>
      </p:sp>
      <p:sp>
        <p:nvSpPr>
          <p:cNvPr id="9" name="Text 3"/>
          <p:cNvSpPr/>
          <p:nvPr/>
        </p:nvSpPr>
        <p:spPr>
          <a:xfrm>
            <a:off x="3280287" y="3004439"/>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2. DOING VEGANUARY BARRY</a:t>
            </a:r>
            <a:endParaRPr lang="en-US" sz="600" dirty="0"/>
          </a:p>
        </p:txBody>
      </p:sp>
      <p:sp>
        <p:nvSpPr>
          <p:cNvPr id="10" name="Text 4"/>
          <p:cNvSpPr/>
          <p:nvPr/>
        </p:nvSpPr>
        <p:spPr>
          <a:xfrm>
            <a:off x="3280532" y="3150062"/>
            <a:ext cx="2743200" cy="471488"/>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eco-conscious Barrys of the world know that dairy is bad. They want to eat less of it but are not quite ready to go full vegan.</a:t>
            </a:r>
            <a:endParaRPr lang="en-US" sz="825" dirty="0"/>
          </a:p>
        </p:txBody>
      </p:sp>
      <p:sp>
        <p:nvSpPr>
          <p:cNvPr id="11" name="Text 5"/>
          <p:cNvSpPr/>
          <p:nvPr/>
        </p:nvSpPr>
        <p:spPr>
          <a:xfrm>
            <a:off x="6074950" y="3971649"/>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3.  NAMASTE NICOLE</a:t>
            </a:r>
            <a:endParaRPr lang="en-US" sz="600" dirty="0"/>
          </a:p>
        </p:txBody>
      </p:sp>
      <p:sp>
        <p:nvSpPr>
          <p:cNvPr id="12" name="Text 6"/>
          <p:cNvSpPr/>
          <p:nvPr/>
        </p:nvSpPr>
        <p:spPr>
          <a:xfrm>
            <a:off x="6075024" y="4114114"/>
            <a:ext cx="2743200" cy="471488"/>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meat and three veg gang. They think "vegan" is a dirty word—but that's what makes winning them over so satisfying. </a:t>
            </a:r>
            <a:endParaRPr lang="en-US" sz="825" dirty="0"/>
          </a:p>
        </p:txBody>
      </p:sp>
      <p:pic>
        <p:nvPicPr>
          <p:cNvPr id="13" name="Image 3" descr="https://pitch-assets-ccb95893-de3f-4266-973c-20049231b248.s3.eu-west-1.amazonaws.com/try-pitch-pdf-export-logo.svg">
            <a:hlinkClick r:id="rId6" tooltip=""/>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36595" y="4803153"/>
            <a:ext cx="515221" cy="2273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3" name="Shape 0"/>
          <p:cNvSpPr/>
          <p:nvPr/>
        </p:nvSpPr>
        <p:spPr>
          <a:xfrm>
            <a:off x="6359522" y="1157137"/>
            <a:ext cx="2593954" cy="1781277"/>
          </a:xfrm>
          <a:prstGeom prst="roundRect">
            <a:avLst>
              <a:gd name="adj" fmla="val -51334"/>
            </a:avLst>
          </a:prstGeom>
          <a:solidFill>
            <a:srgbClr val="F7F7F7"/>
          </a:solidFill>
          <a:ln/>
        </p:spPr>
      </p:sp>
      <p:sp>
        <p:nvSpPr>
          <p:cNvPr id="4" name="Shape 1"/>
          <p:cNvSpPr/>
          <p:nvPr/>
        </p:nvSpPr>
        <p:spPr>
          <a:xfrm>
            <a:off x="3428357" y="1155114"/>
            <a:ext cx="2593954" cy="1781277"/>
          </a:xfrm>
          <a:prstGeom prst="roundRect">
            <a:avLst>
              <a:gd name="adj" fmla="val -51334"/>
            </a:avLst>
          </a:prstGeom>
          <a:solidFill>
            <a:srgbClr val="F7F7F7"/>
          </a:solidFill>
          <a:ln/>
        </p:spPr>
      </p:sp>
      <p:sp>
        <p:nvSpPr>
          <p:cNvPr id="5" name="Shape 2"/>
          <p:cNvSpPr/>
          <p:nvPr/>
        </p:nvSpPr>
        <p:spPr>
          <a:xfrm>
            <a:off x="469702" y="1155114"/>
            <a:ext cx="2593954" cy="1781277"/>
          </a:xfrm>
          <a:prstGeom prst="roundRect">
            <a:avLst>
              <a:gd name="adj" fmla="val -51334"/>
            </a:avLst>
          </a:prstGeom>
          <a:solidFill>
            <a:srgbClr val="F7F7F7"/>
          </a:solidFill>
          <a:ln/>
        </p:spPr>
      </p:sp>
      <p:sp>
        <p:nvSpPr>
          <p:cNvPr id="6" name="Text 3"/>
          <p:cNvSpPr/>
          <p:nvPr/>
        </p:nvSpPr>
        <p:spPr>
          <a:xfrm>
            <a:off x="476359" y="476567"/>
            <a:ext cx="5486400" cy="476250"/>
          </a:xfrm>
          <a:prstGeom prst="rect">
            <a:avLst/>
          </a:prstGeom>
          <a:noFill/>
          <a:ln/>
        </p:spPr>
        <p:txBody>
          <a:bodyPr wrap="square" lIns="0" tIns="0" rIns="0" bIns="0" rtlCol="0" anchor="t"/>
          <a:lstStyle/>
          <a:p>
            <a:pPr algn="l">
              <a:lnSpc>
                <a:spcPts val="3750"/>
              </a:lnSpc>
            </a:pPr>
            <a:r>
              <a:rPr lang="en-US" sz="3000" b="0" dirty="0">
                <a:solidFill>
                  <a:srgbClr val="151515"/>
                </a:solidFill>
                <a:latin typeface="Cyrene" pitchFamily="34" charset="0"/>
                <a:ea typeface="Cyrene" pitchFamily="34" charset="-122"/>
                <a:cs typeface="Cyrene" pitchFamily="34" charset="-120"/>
              </a:rPr>
              <a:t>THE COMPETITORS</a:t>
            </a:r>
            <a:endParaRPr lang="en-US" sz="3000" dirty="0"/>
          </a:p>
        </p:txBody>
      </p:sp>
      <p:sp>
        <p:nvSpPr>
          <p:cNvPr id="7" name="Text 4"/>
          <p:cNvSpPr/>
          <p:nvPr/>
        </p:nvSpPr>
        <p:spPr>
          <a:xfrm>
            <a:off x="476574" y="3115112"/>
            <a:ext cx="2743200" cy="114300"/>
          </a:xfrm>
          <a:prstGeom prst="rect">
            <a:avLst/>
          </a:prstGeom>
          <a:noFill/>
          <a:ln/>
        </p:spPr>
        <p:txBody>
          <a:bodyPr wrap="square" lIns="0" tIns="0" rIns="0" bIns="0" rtlCol="0" anchor="t"/>
          <a:lstStyle/>
          <a:p>
            <a:pPr algn="l" marL="190500" indent="-190500">
              <a:lnSpc>
                <a:spcPts val="900"/>
              </a:lnSpc>
              <a:buSzPct val="100000"/>
              <a:buFont typeface="+mj-lt"/>
              <a:buAutoNum type="arabicPeriod" startAt="1"/>
            </a:pPr>
            <a:r>
              <a:rPr lang="en-US" sz="600" b="1" spc="96" kern="0" dirty="0">
                <a:solidFill>
                  <a:srgbClr val="3B3B3B"/>
                </a:solidFill>
                <a:latin typeface="Lato" pitchFamily="34" charset="0"/>
                <a:ea typeface="Lato" pitchFamily="34" charset="-122"/>
                <a:cs typeface="Lato" pitchFamily="34" charset="-120"/>
              </a:rPr>
              <a:t>FROZEN LUXURY</a:t>
            </a:r>
            <a:endParaRPr lang="en-US" sz="600" dirty="0"/>
          </a:p>
        </p:txBody>
      </p:sp>
      <p:sp>
        <p:nvSpPr>
          <p:cNvPr id="8" name="Text 5"/>
          <p:cNvSpPr/>
          <p:nvPr/>
        </p:nvSpPr>
        <p:spPr>
          <a:xfrm>
            <a:off x="476819" y="3260735"/>
            <a:ext cx="2743200" cy="628650"/>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Known for its wild flavors. Frangipani, Raspberry Basil, or Earl Grey, anyone? Guaranteed to impress the bourgeois while putting the average customer into overdraft.</a:t>
            </a:r>
            <a:endParaRPr lang="en-US" sz="825" dirty="0"/>
          </a:p>
        </p:txBody>
      </p:sp>
      <p:sp>
        <p:nvSpPr>
          <p:cNvPr id="9" name="Text 6"/>
          <p:cNvSpPr/>
          <p:nvPr/>
        </p:nvSpPr>
        <p:spPr>
          <a:xfrm>
            <a:off x="6643071" y="3115778"/>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3. BIG BRAND ICE</a:t>
            </a:r>
            <a:endParaRPr lang="en-US" sz="600" dirty="0"/>
          </a:p>
        </p:txBody>
      </p:sp>
      <p:sp>
        <p:nvSpPr>
          <p:cNvPr id="10" name="Text 7"/>
          <p:cNvSpPr/>
          <p:nvPr/>
        </p:nvSpPr>
        <p:spPr>
          <a:xfrm>
            <a:off x="6643145" y="3260815"/>
            <a:ext cx="2743200" cy="628650"/>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iconic brand that's jumping on the vegan-ice bandwagon. But the truth is it's not as good as the original — and they're just too traditional for this avocado ice game.</a:t>
            </a:r>
            <a:endParaRPr lang="en-US" sz="825" dirty="0"/>
          </a:p>
        </p:txBody>
      </p:sp>
      <p:sp>
        <p:nvSpPr>
          <p:cNvPr id="11" name="Text 8"/>
          <p:cNvSpPr/>
          <p:nvPr/>
        </p:nvSpPr>
        <p:spPr>
          <a:xfrm>
            <a:off x="3562746" y="3117185"/>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 2. BUDGET SCOOP</a:t>
            </a:r>
            <a:endParaRPr lang="en-US" sz="600" dirty="0"/>
          </a:p>
        </p:txBody>
      </p:sp>
      <p:sp>
        <p:nvSpPr>
          <p:cNvPr id="12" name="Text 9"/>
          <p:cNvSpPr/>
          <p:nvPr/>
        </p:nvSpPr>
        <p:spPr>
          <a:xfrm>
            <a:off x="3561136" y="3261039"/>
            <a:ext cx="2743200" cy="628650"/>
          </a:xfrm>
          <a:prstGeom prst="rect">
            <a:avLst/>
          </a:prstGeom>
          <a:noFill/>
          <a:ln/>
        </p:spPr>
        <p:txBody>
          <a:bodyPr wrap="square" lIns="0" tIns="0" rIns="0" bIns="0" rtlCol="0" anchor="t"/>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A cut-price ice option. We see it in all the shops. But this is a sickly-sugary excuse for vegan ice cream tastes a bit vegan (if you know what we mean).</a:t>
            </a:r>
            <a:endParaRPr lang="en-US" sz="825" dirty="0"/>
          </a:p>
        </p:txBody>
      </p:sp>
      <p:pic>
        <p:nvPicPr>
          <p:cNvPr id="13" name="Image 0" descr="https://pitch-assets-ccb95893-de3f-4266-973c-20049231b248.s3.eu-west-1.amazonaws.com/dc7ba8b4-44d9-4ecd-96d0-732d25d1de8c?pitch-bytes=4094&amp;pitch-content-type=image%2Fsvg%2Bxml">    </p:cNvPr>
          <p:cNvPicPr>
            <a:picLocks noChangeAspect="1"/>
          </p:cNvPicPr>
          <p:nvPr/>
        </p:nvPicPr>
        <p:blipFill>
          <a:blip r:embed="rId1">
            <a:alphaModFix amt="75000"/>
            <a:extLst>
              <a:ext uri="{96DAC541-7B7A-43D3-8B79-37D633B846F1}">
                <asvg:svgBlip xmlns:asvg="http://schemas.microsoft.com/office/drawing/2016/SVG/main" r:embed="rId2"/>
              </a:ext>
            </a:extLst>
          </a:blip>
          <a:srcRect l="0" r="0" t="0" b="0"/>
          <a:stretch/>
        </p:blipFill>
        <p:spPr>
          <a:xfrm>
            <a:off x="1472507" y="1745500"/>
            <a:ext cx="591095" cy="591095"/>
          </a:xfrm>
          <a:prstGeom prst="rect">
            <a:avLst/>
          </a:prstGeom>
        </p:spPr>
      </p:pic>
      <p:pic>
        <p:nvPicPr>
          <p:cNvPr id="14" name="Image 1" descr="https://pitch-assets-ccb95893-de3f-4266-973c-20049231b248.s3.eu-west-1.amazonaws.com/dc7ba8b4-44d9-4ecd-96d0-732d25d1de8c?pitch-bytes=4094&amp;pitch-content-type=image%2Fsvg%2Bxml">    </p:cNvPr>
          <p:cNvPicPr>
            <a:picLocks noChangeAspect="1"/>
          </p:cNvPicPr>
          <p:nvPr/>
        </p:nvPicPr>
        <p:blipFill>
          <a:blip r:embed="rId3">
            <a:alphaModFix amt="75000"/>
            <a:extLst>
              <a:ext uri="{96DAC541-7B7A-43D3-8B79-37D633B846F1}">
                <asvg:svgBlip xmlns:asvg="http://schemas.microsoft.com/office/drawing/2016/SVG/main" r:embed="rId4"/>
              </a:ext>
            </a:extLst>
          </a:blip>
          <a:srcRect l="0" r="0" t="0" b="0"/>
          <a:stretch/>
        </p:blipFill>
        <p:spPr>
          <a:xfrm>
            <a:off x="4431162" y="1745500"/>
            <a:ext cx="591095" cy="591095"/>
          </a:xfrm>
          <a:prstGeom prst="rect">
            <a:avLst/>
          </a:prstGeom>
        </p:spPr>
      </p:pic>
      <p:pic>
        <p:nvPicPr>
          <p:cNvPr id="15" name="Image 2" descr="https://pitch-assets-ccb95893-de3f-4266-973c-20049231b248.s3.eu-west-1.amazonaws.com/dc7ba8b4-44d9-4ecd-96d0-732d25d1de8c?pitch-bytes=4094&amp;pitch-content-type=image%2Fsvg%2Bxml">    </p:cNvPr>
          <p:cNvPicPr>
            <a:picLocks noChangeAspect="1"/>
          </p:cNvPicPr>
          <p:nvPr/>
        </p:nvPicPr>
        <p:blipFill>
          <a:blip r:embed="rId5">
            <a:alphaModFix amt="75000"/>
            <a:extLst>
              <a:ext uri="{96DAC541-7B7A-43D3-8B79-37D633B846F1}">
                <asvg:svgBlip xmlns:asvg="http://schemas.microsoft.com/office/drawing/2016/SVG/main" r:embed="rId6"/>
              </a:ext>
            </a:extLst>
          </a:blip>
          <a:srcRect l="0" r="0" t="0" b="0"/>
          <a:stretch/>
        </p:blipFill>
        <p:spPr>
          <a:xfrm>
            <a:off x="7359310" y="1745500"/>
            <a:ext cx="591095" cy="591095"/>
          </a:xfrm>
          <a:prstGeom prst="rect">
            <a:avLst/>
          </a:prstGeom>
        </p:spPr>
      </p:pic>
      <p:pic>
        <p:nvPicPr>
          <p:cNvPr id="16" name="Image 3" descr="https://pitch-assets-ccb95893-de3f-4266-973c-20049231b248.s3.eu-west-1.amazonaws.com/try-pitch-pdf-export-logo.svg">
            <a:hlinkClick r:id="rId9" tooltip=""/>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36595" y="4803153"/>
            <a:ext cx="515221" cy="2273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476362" y="473197"/>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CREATIVE STRATEGY</a:t>
            </a:r>
            <a:endParaRPr lang="en-US" sz="600" dirty="0"/>
          </a:p>
        </p:txBody>
      </p:sp>
      <p:sp>
        <p:nvSpPr>
          <p:cNvPr id="4" name="Text 1"/>
          <p:cNvSpPr/>
          <p:nvPr/>
        </p:nvSpPr>
        <p:spPr>
          <a:xfrm>
            <a:off x="3276594" y="1696156"/>
            <a:ext cx="5486400" cy="2381250"/>
          </a:xfrm>
          <a:prstGeom prst="rect">
            <a:avLst/>
          </a:prstGeom>
          <a:noFill/>
          <a:ln/>
        </p:spPr>
        <p:txBody>
          <a:bodyPr wrap="square" lIns="0" tIns="0" rIns="0" bIns="0" rtlCol="0" anchor="b"/>
          <a:lstStyle/>
          <a:p>
            <a:pPr algn="l">
              <a:lnSpc>
                <a:spcPts val="3750"/>
              </a:lnSpc>
            </a:pPr>
            <a:r>
              <a:rPr lang="en-US" sz="3000" b="0" dirty="0">
                <a:solidFill>
                  <a:srgbClr val="151515"/>
                </a:solidFill>
                <a:latin typeface="Cyrene" pitchFamily="34" charset="0"/>
                <a:ea typeface="Cyrene" pitchFamily="34" charset="-122"/>
                <a:cs typeface="Cyrene" pitchFamily="34" charset="-120"/>
              </a:rPr>
              <a:t>JAWS WILL DROP AS YOU INTRODUCE THE MOST COMPELLINGLY ORIGINAL IDEA TO MAKE COCO-ICE A HOUSEHOLD NAME. </a:t>
            </a:r>
            <a:endParaRPr lang="en-US" sz="3000" dirty="0"/>
          </a:p>
        </p:txBody>
      </p:sp>
      <p:sp>
        <p:nvSpPr>
          <p:cNvPr id="5" name="Text 2"/>
          <p:cNvSpPr/>
          <p:nvPr/>
        </p:nvSpPr>
        <p:spPr>
          <a:xfrm>
            <a:off x="3279963" y="1446649"/>
            <a:ext cx="1828800" cy="157163"/>
          </a:xfrm>
          <a:prstGeom prst="rect">
            <a:avLst/>
          </a:prstGeom>
          <a:noFill/>
          <a:ln/>
        </p:spPr>
        <p:txBody>
          <a:bodyPr wrap="square" lIns="0" tIns="0" rIns="0" bIns="0" rtlCol="0" anchor="b"/>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moment has come:</a:t>
            </a:r>
            <a:endParaRPr lang="en-US" sz="825" dirty="0"/>
          </a:p>
        </p:txBody>
      </p:sp>
      <p:pic>
        <p:nvPicPr>
          <p:cNvPr id="6" name="Image 0" descr="https://pitch-assets-ccb95893-de3f-4266-973c-20049231b248.s3.eu-west-1.amazonaws.com/868be0e3-1fc9-4e6b-8da2-ff2663267306?pitch-bytes=646261&amp;pitch-content-type=image%2Fpng">    </p:cNvPr>
          <p:cNvPicPr>
            <a:picLocks noChangeAspect="1"/>
          </p:cNvPicPr>
          <p:nvPr/>
        </p:nvPicPr>
        <p:blipFill>
          <a:blip r:embed="rId1"/>
          <a:srcRect l="6941" r="6941" t="0" b="0"/>
          <a:stretch/>
        </p:blipFill>
        <p:spPr>
          <a:xfrm>
            <a:off x="477476" y="631510"/>
            <a:ext cx="2590294" cy="4511771"/>
          </a:xfrm>
          <a:prstGeom prst="rect">
            <a:avLst/>
          </a:prstGeom>
        </p:spPr>
      </p:pic>
      <p:pic>
        <p:nvPicPr>
          <p:cNvPr id="7" name="Image 1" descr="https://pitch-assets-ccb95893-de3f-4266-973c-20049231b248.s3.eu-west-1.amazonaws.com/try-pitch-pdf-export-logo.svg">
            <a:hlinkClick r:id="rId4" tooltip=""/>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36595" y="4803153"/>
            <a:ext cx="515221" cy="2273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sp>
        <p:nvSpPr>
          <p:cNvPr id="3" name="Text 0"/>
          <p:cNvSpPr/>
          <p:nvPr/>
        </p:nvSpPr>
        <p:spPr>
          <a:xfrm>
            <a:off x="1878269" y="3242554"/>
            <a:ext cx="7315200" cy="1428750"/>
          </a:xfrm>
          <a:prstGeom prst="rect">
            <a:avLst/>
          </a:prstGeom>
          <a:noFill/>
          <a:ln/>
        </p:spPr>
        <p:txBody>
          <a:bodyPr wrap="square" lIns="0" tIns="0" rIns="0" bIns="0" rtlCol="0" anchor="b"/>
          <a:lstStyle/>
          <a:p>
            <a:pPr algn="l">
              <a:lnSpc>
                <a:spcPts val="3750"/>
              </a:lnSpc>
            </a:pPr>
            <a:r>
              <a:rPr lang="en-US" sz="3000" b="0" dirty="0">
                <a:solidFill>
                  <a:srgbClr val="151515"/>
                </a:solidFill>
                <a:latin typeface="Cyrene" pitchFamily="34" charset="0"/>
                <a:ea typeface="Cyrene" pitchFamily="34" charset="-122"/>
                <a:cs typeface="Cyrene" pitchFamily="34" charset="-120"/>
              </a:rPr>
              <a:t>JAWS WILL DROP AS YOU INTRODUCE THE MOST COMPELLINGLY ORIGINAL IDEA TO MAKE COCO-ICE A HOUSEHOLD NAME. </a:t>
            </a:r>
            <a:endParaRPr lang="en-US" sz="3000" dirty="0"/>
          </a:p>
        </p:txBody>
      </p:sp>
      <p:sp>
        <p:nvSpPr>
          <p:cNvPr id="4" name="Text 1"/>
          <p:cNvSpPr/>
          <p:nvPr/>
        </p:nvSpPr>
        <p:spPr>
          <a:xfrm>
            <a:off x="1878106" y="2987090"/>
            <a:ext cx="2743200" cy="157163"/>
          </a:xfrm>
          <a:prstGeom prst="rect">
            <a:avLst/>
          </a:prstGeom>
          <a:noFill/>
          <a:ln/>
        </p:spPr>
        <p:txBody>
          <a:bodyPr wrap="square" lIns="0" tIns="0" rIns="0" bIns="0" rtlCol="0" anchor="b"/>
          <a:lstStyle/>
          <a:p>
            <a:pPr algn="l">
              <a:lnSpc>
                <a:spcPts val="1238"/>
              </a:lnSpc>
            </a:pPr>
            <a:r>
              <a:rPr lang="en-US" sz="800" b="0" spc="-12" kern="0" dirty="0">
                <a:solidFill>
                  <a:srgbClr val="000000"/>
                </a:solidFill>
                <a:latin typeface="Lato" pitchFamily="34" charset="0"/>
                <a:ea typeface="Lato" pitchFamily="34" charset="-122"/>
                <a:cs typeface="Lato" pitchFamily="34" charset="-120"/>
              </a:rPr>
              <a:t>The moment has come:</a:t>
            </a:r>
            <a:endParaRPr lang="en-US" sz="825" dirty="0"/>
          </a:p>
        </p:txBody>
      </p:sp>
      <p:sp>
        <p:nvSpPr>
          <p:cNvPr id="5" name="Text 2"/>
          <p:cNvSpPr/>
          <p:nvPr/>
        </p:nvSpPr>
        <p:spPr>
          <a:xfrm>
            <a:off x="476362" y="473197"/>
            <a:ext cx="2743200" cy="114300"/>
          </a:xfrm>
          <a:prstGeom prst="rect">
            <a:avLst/>
          </a:prstGeom>
          <a:noFill/>
          <a:ln/>
        </p:spPr>
        <p:txBody>
          <a:bodyPr wrap="square" lIns="0" tIns="0" rIns="0" bIns="0" rtlCol="0" anchor="t"/>
          <a:lstStyle/>
          <a:p>
            <a:pPr algn="l">
              <a:lnSpc>
                <a:spcPts val="900"/>
              </a:lnSpc>
            </a:pPr>
            <a:r>
              <a:rPr lang="en-US" sz="600" b="1" spc="96" kern="0" dirty="0">
                <a:solidFill>
                  <a:srgbClr val="3B3B3B"/>
                </a:solidFill>
                <a:latin typeface="Lato" pitchFamily="34" charset="0"/>
                <a:ea typeface="Lato" pitchFamily="34" charset="-122"/>
                <a:cs typeface="Lato" pitchFamily="34" charset="-120"/>
              </a:rPr>
              <a:t>CREATIVE STRATEGY</a:t>
            </a:r>
            <a:endParaRPr lang="en-US" sz="600" dirty="0"/>
          </a:p>
        </p:txBody>
      </p:sp>
      <p:pic>
        <p:nvPicPr>
          <p:cNvPr id="6" name="Image 0" descr="https://pitch-assets-ccb95893-de3f-4266-973c-20049231b248.s3.eu-west-1.amazonaws.com/try-pitch-pdf-export-logo.svg">
            <a:hlinkClick r:id="rId3" tooltip=""/>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36595" y="4803153"/>
            <a:ext cx="515221" cy="2273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PptxGenJS Presentation</dc:subject>
  <dc:creator>Pitch Software GmbH</dc:creator>
  <cp:lastModifiedBy>Pitch Software GmbH</cp:lastModifiedBy>
  <cp:revision>1</cp:revision>
  <dcterms:created xsi:type="dcterms:W3CDTF">2023-07-05T02:45:02Z</dcterms:created>
  <dcterms:modified xsi:type="dcterms:W3CDTF">2023-07-05T02:45:02Z</dcterms:modified>
</cp:coreProperties>
</file>