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g" ContentType="image/jpeg"/>
  <Default Extension="jpeg" ContentType="image/jpeg"/>
  <Default Extension="png" ContentType="image/png"/>
  <Default Extension="svg" ContentType="image/svg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slideLayouts/slideLayout22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viewProps.xml" ContentType="application/vnd.openxmlformats-officedocument.presentationml.viewProps+xml"/>
  <Override PartName="/docMetadata/LabelInfo.xml" ContentType="application/vnd.ms-office.classificationlabel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777" r:id="rId1"/>
  </p:sldMasterIdLst>
  <p:notesMasterIdLst>
    <p:notesMasterId r:id="rId5"/>
  </p:notesMasterIdLst>
  <p:handoutMasterIdLst>
    <p:handoutMasterId r:id="rId6"/>
  </p:handoutMasterIdLst>
  <p:sldIdLst>
    <p:sldId id="294" r:id="rId2"/>
    <p:sldId id="291" r:id="rId3"/>
    <p:sldId id="29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264" userDrawn="1">
          <p15:clr>
            <a:srgbClr val="A4A3A4"/>
          </p15:clr>
        </p15:guide>
        <p15:guide id="2" orient="horz" pos="3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CFD"/>
    <a:srgbClr val="C1CCF6"/>
    <a:srgbClr val="D5BAEB"/>
    <a:srgbClr val="8E9DEF"/>
    <a:srgbClr val="A6EDD2"/>
    <a:srgbClr val="A3E6FF"/>
    <a:srgbClr val="FFFFFF"/>
    <a:srgbClr val="E0B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3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20" y="57"/>
      </p:cViewPr>
      <p:guideLst>
        <p:guide pos="6264"/>
        <p:guide orient="horz" pos="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presProps" Target="/ppt/presProps.xml" Id="rId8" /><Relationship Type="http://schemas.openxmlformats.org/officeDocument/2006/relationships/slide" Target="/ppt/slides/slide21.xml" Id="rId3" /><Relationship Type="http://schemas.openxmlformats.org/officeDocument/2006/relationships/commentAuthors" Target="/ppt/commentAuthors.xml" Id="rId7" /><Relationship Type="http://schemas.openxmlformats.org/officeDocument/2006/relationships/slide" Target="/ppt/slides/slide12.xml" Id="rId2" /><Relationship Type="http://schemas.openxmlformats.org/officeDocument/2006/relationships/slideMaster" Target="/ppt/slideMasters/slideMaster11.xml" Id="rId1" /><Relationship Type="http://schemas.openxmlformats.org/officeDocument/2006/relationships/handoutMaster" Target="/ppt/handoutMasters/handoutMaster11.xml" Id="rId6" /><Relationship Type="http://schemas.openxmlformats.org/officeDocument/2006/relationships/tableStyles" Target="/ppt/tableStyles.xml" Id="rId11" /><Relationship Type="http://schemas.openxmlformats.org/officeDocument/2006/relationships/notesMaster" Target="/ppt/notesMasters/notesMaster11.xml" Id="rId5" /><Relationship Type="http://schemas.openxmlformats.org/officeDocument/2006/relationships/theme" Target="/ppt/theme/theme12.xml" Id="rId10" /><Relationship Type="http://schemas.openxmlformats.org/officeDocument/2006/relationships/slide" Target="/ppt/slides/slide33.xml" Id="rId4" /><Relationship Type="http://schemas.openxmlformats.org/officeDocument/2006/relationships/viewProps" Target="/ppt/viewProps.xml" Id="rId9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2C5104-B160-49CA-BBEA-F89DC47F2E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A77B3F-59DC-4CD3-9EDD-457BB0F4ED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D89C-BB88-48A3-A1C9-D13CF625B286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14D80-1829-4047-8B70-CA13F85B2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C54F4-FD5F-49B3-9277-2EBC1373BA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7205A-E1E8-4792-BFE4-BDA008854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82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09F21-8F1F-4129-8AEA-7EF5D9ADF331}" type="datetimeFigureOut">
              <a:rPr lang="en-US" smtClean="0"/>
              <a:t>11/11/2021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31BA-67D8-413F-A5DD-028125073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85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Id2" /><Relationship Type="http://schemas.openxmlformats.org/officeDocument/2006/relationships/notesMaster" Target="/ppt/notesMasters/notesMaster1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21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C31BA-67D8-413F-A5DD-028125073D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901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C31BA-67D8-413F-A5DD-028125073D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945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C31BA-67D8-413F-A5DD-028125073D1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99243"/>
      </p:ext>
    </p:extLst>
  </p:cSld>
  <p:clrMapOvr>
    <a:masterClrMapping/>
  </p:clrMapOvr>
</p:note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7361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20DBFB-B27A-4152-B93B-E0544768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29172-4BF7-429F-BA25-7E9D1A4215EE}" type="datetimeFigureOut">
              <a:rPr lang="en-US" noProof="0" smtClean="0"/>
              <a:t>11/11/2021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2609EE-8677-453E-B000-7C9D37C31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346EE-7757-43D9-8F90-C5A66E3A8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128637-293C-4F87-8D53-0BE4379C8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3337" y="310287"/>
            <a:ext cx="5238313" cy="853352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ABCAE7BC-9D1D-42BA-A132-117B58540C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3337" y="981076"/>
            <a:ext cx="3581400" cy="365126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2000" b="1"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01FCC3-C0B6-411C-97C8-DCB57E6D3D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2900" y="1470027"/>
            <a:ext cx="1148715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4513752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3" /><Relationship Type="http://schemas.openxmlformats.org/officeDocument/2006/relationships/slideLayout" Target="/ppt/slideLayouts/slideLayout22.xml" Id="rId2" /><Relationship Type="http://schemas.openxmlformats.org/officeDocument/2006/relationships/slideLayout" Target="/ppt/slideLayouts/slideLayout11.xml" Id="rId1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D4183-9737-47D0-A399-C54D7F7C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3A5CB-DFC3-4FD4-B13D-480B9D577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50C37A-64D2-409F-A58F-B4B1F1F34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29172-4BF7-429F-BA25-7E9D1A4215EE}" type="datetimeFigureOut">
              <a:rPr lang="en-US" noProof="0" smtClean="0"/>
              <a:t>11/11/2021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4EBE4-7608-464D-BFA2-97741404DA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BEC42-CA83-4077-8D77-E2514DA72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EA62-41C5-4F9A-A915-5B0BC739C92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761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2.xml.rels>&#65279;<?xml version="1.0" encoding="utf-8"?><Relationships xmlns="http://schemas.openxmlformats.org/package/2006/relationships"><Relationship Type="http://schemas.openxmlformats.org/officeDocument/2006/relationships/image" Target="/ppt/media/image6.jpg" Id="rId8" /><Relationship Type="http://schemas.openxmlformats.org/officeDocument/2006/relationships/image" Target="/ppt/media/image18.jpg" Id="rId3" /><Relationship Type="http://schemas.openxmlformats.org/officeDocument/2006/relationships/image" Target="/ppt/media/image54.jpg" Id="rId7" /><Relationship Type="http://schemas.openxmlformats.org/officeDocument/2006/relationships/notesSlide" Target="/ppt/notesSlides/notesSlide12.xml" Id="rId2" /><Relationship Type="http://schemas.openxmlformats.org/officeDocument/2006/relationships/slideLayout" Target="/ppt/slideLayouts/slideLayout11.xml" Id="rId1" /><Relationship Type="http://schemas.openxmlformats.org/officeDocument/2006/relationships/image" Target="/ppt/media/image49.jpg" Id="rId6" /><Relationship Type="http://schemas.openxmlformats.org/officeDocument/2006/relationships/image" Target="/ppt/media/image35.jpg" Id="rId5" /><Relationship Type="http://schemas.openxmlformats.org/officeDocument/2006/relationships/image" Target="/ppt/media/image26.jpg" Id="rId4" /></Relationships>
</file>

<file path=ppt/slides/_rels/slide21.xml.rels>&#65279;<?xml version="1.0" encoding="utf-8"?><Relationships xmlns="http://schemas.openxmlformats.org/package/2006/relationships"><Relationship Type="http://schemas.openxmlformats.org/officeDocument/2006/relationships/image" Target="/ppt/media/image6.jpg" Id="rId8" /><Relationship Type="http://schemas.openxmlformats.org/officeDocument/2006/relationships/image" Target="/ppt/media/image72.jpeg" Id="rId3" /><Relationship Type="http://schemas.openxmlformats.org/officeDocument/2006/relationships/image" Target="/ppt/media/image83.jpeg" Id="rId7" /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11.xml" Id="rId1" /><Relationship Type="http://schemas.openxmlformats.org/officeDocument/2006/relationships/image" Target="/ppt/media/image54.jpg" Id="rId6" /><Relationship Type="http://schemas.openxmlformats.org/officeDocument/2006/relationships/image" Target="/ppt/media/image35.jpg" Id="rId5" /><Relationship Type="http://schemas.openxmlformats.org/officeDocument/2006/relationships/image" Target="/ppt/media/image26.jpg" Id="rId4" /><Relationship Type="http://schemas.openxmlformats.org/officeDocument/2006/relationships/image" Target="/ppt/media/image97.jpg" Id="rId9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54.jpg" Id="rId8" /><Relationship Type="http://schemas.openxmlformats.org/officeDocument/2006/relationships/image" Target="/ppt/media/image16.png" Id="rId13" /><Relationship Type="http://schemas.openxmlformats.org/officeDocument/2006/relationships/image" Target="/ppt/media/image21.svg" Id="rId18" /><Relationship Type="http://schemas.openxmlformats.org/officeDocument/2006/relationships/image" Target="/ppt/media/image292.svg" Id="rId26" /><Relationship Type="http://schemas.openxmlformats.org/officeDocument/2006/relationships/image" Target="/ppt/media/image1010.jpeg" Id="rId3" /><Relationship Type="http://schemas.openxmlformats.org/officeDocument/2006/relationships/image" Target="/ppt/media/image242.png" Id="rId21" /><Relationship Type="http://schemas.openxmlformats.org/officeDocument/2006/relationships/image" Target="/ppt/media/image35.jpg" Id="rId7" /><Relationship Type="http://schemas.openxmlformats.org/officeDocument/2006/relationships/image" Target="/ppt/media/image1511.jpg" Id="rId12" /><Relationship Type="http://schemas.openxmlformats.org/officeDocument/2006/relationships/image" Target="/ppt/media/image203.png" Id="rId17" /><Relationship Type="http://schemas.openxmlformats.org/officeDocument/2006/relationships/image" Target="/ppt/media/image284.png" Id="rId25" /><Relationship Type="http://schemas.openxmlformats.org/officeDocument/2006/relationships/notesSlide" Target="/ppt/notesSlides/notesSlide33.xml" Id="rId2" /><Relationship Type="http://schemas.openxmlformats.org/officeDocument/2006/relationships/image" Target="/ppt/media/image193.svg" Id="rId16" /><Relationship Type="http://schemas.openxmlformats.org/officeDocument/2006/relationships/image" Target="/ppt/media/image234.svg" Id="rId20" /><Relationship Type="http://schemas.openxmlformats.org/officeDocument/2006/relationships/slideLayout" Target="/ppt/slideLayouts/slideLayout11.xml" Id="rId1" /><Relationship Type="http://schemas.openxmlformats.org/officeDocument/2006/relationships/image" Target="/ppt/media/image125.svg" Id="rId6" /><Relationship Type="http://schemas.openxmlformats.org/officeDocument/2006/relationships/image" Target="/ppt/media/image146.svg" Id="rId11" /><Relationship Type="http://schemas.openxmlformats.org/officeDocument/2006/relationships/image" Target="/ppt/media/image277.svg" Id="rId24" /><Relationship Type="http://schemas.openxmlformats.org/officeDocument/2006/relationships/image" Target="/ppt/media/image115.png" Id="rId5" /><Relationship Type="http://schemas.openxmlformats.org/officeDocument/2006/relationships/image" Target="/ppt/media/image186.png" Id="rId15" /><Relationship Type="http://schemas.openxmlformats.org/officeDocument/2006/relationships/image" Target="/ppt/media/image267.png" Id="rId23" /><Relationship Type="http://schemas.openxmlformats.org/officeDocument/2006/relationships/image" Target="/ppt/media/image138.png" Id="rId10" /><Relationship Type="http://schemas.openxmlformats.org/officeDocument/2006/relationships/image" Target="/ppt/media/image229.png" Id="rId19" /><Relationship Type="http://schemas.openxmlformats.org/officeDocument/2006/relationships/image" Target="/ppt/media/image26.jpg" Id="rId4" /><Relationship Type="http://schemas.openxmlformats.org/officeDocument/2006/relationships/image" Target="/ppt/media/image97.jpg" Id="rId9" /><Relationship Type="http://schemas.openxmlformats.org/officeDocument/2006/relationships/image" Target="/ppt/media/image178.svg" Id="rId14" /><Relationship Type="http://schemas.openxmlformats.org/officeDocument/2006/relationships/image" Target="/ppt/media/image259.svg" Id="rId22" /></Relationships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A42482C2-FFF2-4099-8F3D-58525489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7068F-833B-4CAE-BC0B-5E57563B0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Organization chart</a:t>
            </a:r>
          </a:p>
        </p:txBody>
      </p:sp>
      <p:pic>
        <p:nvPicPr>
          <p:cNvPr id="28" name="Picture 27" descr="team member headshot&#10;">
            <a:extLst>
              <a:ext uri="{FF2B5EF4-FFF2-40B4-BE49-F238E27FC236}">
                <a16:creationId xmlns:a16="http://schemas.microsoft.com/office/drawing/2014/main" id="{885D686F-B6DA-4B2F-91CF-0F59134324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13" t="15774" r="32824" b="57185"/>
          <a:stretch/>
        </p:blipFill>
        <p:spPr>
          <a:xfrm>
            <a:off x="5166990" y="1073512"/>
            <a:ext cx="731520" cy="7315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2543CF-3BD4-40B0-BB18-006DCC4331CA}"/>
              </a:ext>
            </a:extLst>
          </p:cNvPr>
          <p:cNvSpPr/>
          <p:nvPr/>
        </p:nvSpPr>
        <p:spPr>
          <a:xfrm>
            <a:off x="5887420" y="1072397"/>
            <a:ext cx="1127551" cy="731520"/>
          </a:xfrm>
          <a:prstGeom prst="rect">
            <a:avLst/>
          </a:prstGeom>
          <a:solidFill>
            <a:schemeClr val="bg2">
              <a:lumMod val="95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tx1"/>
                </a:solidFill>
              </a:rPr>
              <a:t>Mirjam 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tx1"/>
                </a:solidFill>
              </a:rPr>
              <a:t>Nilsson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President</a:t>
            </a:r>
          </a:p>
        </p:txBody>
      </p:sp>
      <p:pic>
        <p:nvPicPr>
          <p:cNvPr id="67" name="Picture 66" descr="team member headshot&#10;">
            <a:extLst>
              <a:ext uri="{FF2B5EF4-FFF2-40B4-BE49-F238E27FC236}">
                <a16:creationId xmlns:a16="http://schemas.microsoft.com/office/drawing/2014/main" id="{6401D5FC-708E-46F0-B1A7-EDF5D23D9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87" t="-1104" r="17910" b="15450"/>
          <a:stretch/>
        </p:blipFill>
        <p:spPr>
          <a:xfrm>
            <a:off x="312083" y="2444009"/>
            <a:ext cx="731520" cy="731520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D15CED98-1062-4FFA-ABCE-E817372291D5}"/>
              </a:ext>
            </a:extLst>
          </p:cNvPr>
          <p:cNvSpPr/>
          <p:nvPr/>
        </p:nvSpPr>
        <p:spPr>
          <a:xfrm>
            <a:off x="1032513" y="2442894"/>
            <a:ext cx="1127551" cy="7315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August Bergqvist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Finance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075AB11-BAD3-42E5-BC8F-B1153E21F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9156" y="3168721"/>
            <a:ext cx="0" cy="13716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804FCC3-2EDB-4E98-AD3D-D5848AE13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99156" y="371736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E4CD3FD-4CA2-4C9C-89C8-73F04D561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05339" y="453651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C93299AE-BEEA-4E5E-88CB-50F2F112D78D}"/>
              </a:ext>
            </a:extLst>
          </p:cNvPr>
          <p:cNvSpPr/>
          <p:nvPr/>
        </p:nvSpPr>
        <p:spPr>
          <a:xfrm>
            <a:off x="759837" y="3356140"/>
            <a:ext cx="13716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Alexander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Accounting Manager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DC38D3DB-30B8-4A79-9C76-C565CFF33780}"/>
              </a:ext>
            </a:extLst>
          </p:cNvPr>
          <p:cNvSpPr/>
          <p:nvPr/>
        </p:nvSpPr>
        <p:spPr>
          <a:xfrm>
            <a:off x="759837" y="4184984"/>
            <a:ext cx="1371600" cy="7315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tx2">
                    <a:lumMod val="50000"/>
                  </a:schemeClr>
                </a:solidFill>
              </a:rPr>
              <a:t>Jens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Accounting Manager</a:t>
            </a:r>
          </a:p>
        </p:txBody>
      </p:sp>
      <p:pic>
        <p:nvPicPr>
          <p:cNvPr id="70" name="Picture 69" descr="team member headshot&#10;">
            <a:extLst>
              <a:ext uri="{FF2B5EF4-FFF2-40B4-BE49-F238E27FC236}">
                <a16:creationId xmlns:a16="http://schemas.microsoft.com/office/drawing/2014/main" id="{3DB86CDB-30E1-461D-A40A-998FBDDA80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54" t="6917" r="31504" b="4820"/>
          <a:stretch/>
        </p:blipFill>
        <p:spPr>
          <a:xfrm>
            <a:off x="2255383" y="2444009"/>
            <a:ext cx="731520" cy="73152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86C312C4-16E5-41A5-ABA1-39A95D77687C}"/>
              </a:ext>
            </a:extLst>
          </p:cNvPr>
          <p:cNvSpPr/>
          <p:nvPr/>
        </p:nvSpPr>
        <p:spPr>
          <a:xfrm>
            <a:off x="2975813" y="2442894"/>
            <a:ext cx="1127551" cy="7315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Allan Mattsson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Technology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B7B494C-8888-457E-82D1-32EE6B40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58003" y="3168721"/>
            <a:ext cx="0" cy="310896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5956150-D730-4D39-8E56-5123DA7B1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63314" y="2252899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E5CE1F8-570D-4885-B9A3-2539980A4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58003" y="375546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DB4A596-1925-4CF0-8DDA-2DBE3E6B7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64186" y="457080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9845EF-AB31-4EB7-ADFB-2543D9298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64186" y="5440187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12CAFB-EB6F-4237-A8EF-4BED7D1D7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53515" y="627768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Rectangle 185">
            <a:extLst>
              <a:ext uri="{FF2B5EF4-FFF2-40B4-BE49-F238E27FC236}">
                <a16:creationId xmlns:a16="http://schemas.microsoft.com/office/drawing/2014/main" id="{E00EF2F1-621C-44D5-923A-283EAD95A813}"/>
              </a:ext>
            </a:extLst>
          </p:cNvPr>
          <p:cNvSpPr/>
          <p:nvPr/>
        </p:nvSpPr>
        <p:spPr>
          <a:xfrm>
            <a:off x="2714389" y="3358154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Angelica Astrom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AF7D30AD-3130-40C6-8BC9-7EE80B4B9A00}"/>
              </a:ext>
            </a:extLst>
          </p:cNvPr>
          <p:cNvSpPr/>
          <p:nvPr/>
        </p:nvSpPr>
        <p:spPr>
          <a:xfrm>
            <a:off x="2714389" y="4186998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Angelica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893426B-E83B-41DC-A793-6BBC6104B3A6}"/>
              </a:ext>
            </a:extLst>
          </p:cNvPr>
          <p:cNvSpPr/>
          <p:nvPr/>
        </p:nvSpPr>
        <p:spPr>
          <a:xfrm>
            <a:off x="2712776" y="5027827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Ian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25612D2-B90B-47E9-B7AF-5CCA9F91F123}"/>
              </a:ext>
            </a:extLst>
          </p:cNvPr>
          <p:cNvSpPr/>
          <p:nvPr/>
        </p:nvSpPr>
        <p:spPr>
          <a:xfrm>
            <a:off x="2712776" y="5872080"/>
            <a:ext cx="1371600" cy="731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Jens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pic>
        <p:nvPicPr>
          <p:cNvPr id="73" name="Picture 72" descr="team member headshot&#10;">
            <a:extLst>
              <a:ext uri="{FF2B5EF4-FFF2-40B4-BE49-F238E27FC236}">
                <a16:creationId xmlns:a16="http://schemas.microsoft.com/office/drawing/2014/main" id="{FAA6D807-4CE2-48FA-84BD-6FF8AA2943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8419" t="8610" r="22424" b="32653"/>
          <a:stretch/>
        </p:blipFill>
        <p:spPr>
          <a:xfrm>
            <a:off x="4207889" y="2444343"/>
            <a:ext cx="731520" cy="73152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FE5B89F-78FC-4805-819B-77211B0B739B}"/>
              </a:ext>
            </a:extLst>
          </p:cNvPr>
          <p:cNvSpPr/>
          <p:nvPr/>
        </p:nvSpPr>
        <p:spPr>
          <a:xfrm>
            <a:off x="4928319" y="2443228"/>
            <a:ext cx="1127551" cy="7315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2">
                    <a:lumMod val="50000"/>
                  </a:schemeClr>
                </a:solidFill>
              </a:rPr>
              <a:t>Flora Berggren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Operations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15A627E-A616-4B35-A822-BCD857D05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16850" y="3168721"/>
            <a:ext cx="0" cy="59436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8000C8A-C564-4106-9005-252681A7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35393" y="2252899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3FE68B-D6B3-4422-B31A-4154C1A2B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4516850" y="375927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Rectangle 194">
            <a:extLst>
              <a:ext uri="{FF2B5EF4-FFF2-40B4-BE49-F238E27FC236}">
                <a16:creationId xmlns:a16="http://schemas.microsoft.com/office/drawing/2014/main" id="{81AC151D-872D-4D73-AE29-952F653257C0}"/>
              </a:ext>
            </a:extLst>
          </p:cNvPr>
          <p:cNvSpPr/>
          <p:nvPr/>
        </p:nvSpPr>
        <p:spPr>
          <a:xfrm>
            <a:off x="4645621" y="3352587"/>
            <a:ext cx="1371600" cy="7315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</a:rPr>
              <a:t>Ian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Facilities Manager</a:t>
            </a:r>
          </a:p>
        </p:txBody>
      </p:sp>
      <p:pic>
        <p:nvPicPr>
          <p:cNvPr id="76" name="Picture 75" descr="team member headshot&#10;">
            <a:extLst>
              <a:ext uri="{FF2B5EF4-FFF2-40B4-BE49-F238E27FC236}">
                <a16:creationId xmlns:a16="http://schemas.microsoft.com/office/drawing/2014/main" id="{B52B7986-47E0-4606-A94F-0A372EC85BC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0068" t="7157" r="31288" b="34877"/>
          <a:stretch/>
        </p:blipFill>
        <p:spPr>
          <a:xfrm>
            <a:off x="6167194" y="2436211"/>
            <a:ext cx="731520" cy="73152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FCFECBC9-1F60-4A02-9CE7-3569BF58F4AA}"/>
              </a:ext>
            </a:extLst>
          </p:cNvPr>
          <p:cNvSpPr/>
          <p:nvPr/>
        </p:nvSpPr>
        <p:spPr>
          <a:xfrm>
            <a:off x="6887624" y="2435096"/>
            <a:ext cx="1127551" cy="7315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Mira Karlsson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Marketing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38A3F58-952C-4C6C-BE73-668B41F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75697" y="3168721"/>
            <a:ext cx="0" cy="59436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AFA2FD-B58C-4CB3-83BF-D7037A44C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60337" y="2249089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D5F2CB-5BF2-4605-A7BB-3DBC9B1B3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475697" y="375927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Rectangle 176">
            <a:extLst>
              <a:ext uri="{FF2B5EF4-FFF2-40B4-BE49-F238E27FC236}">
                <a16:creationId xmlns:a16="http://schemas.microsoft.com/office/drawing/2014/main" id="{62FE95E2-7899-46D1-BD09-DBC69EBBF739}"/>
              </a:ext>
            </a:extLst>
          </p:cNvPr>
          <p:cNvSpPr/>
          <p:nvPr/>
        </p:nvSpPr>
        <p:spPr>
          <a:xfrm>
            <a:off x="6608400" y="3353502"/>
            <a:ext cx="1371600" cy="731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accent3">
                    <a:lumMod val="50000"/>
                  </a:schemeClr>
                </a:solidFill>
              </a:rPr>
              <a:t>April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Marketing Manager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9176F8-BEEF-4A37-97C9-A7E859221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434544" y="3168721"/>
            <a:ext cx="0" cy="22860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E9B743-2518-4E9D-9AE1-3998DBFBC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34544" y="375546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B40D0C-F84E-4462-89E4-D6DB85AB1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36917" y="457080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B4CBFD5-6012-4BE2-83ED-90867D52F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436917" y="5451617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team member headshot&#10;">
            <a:extLst>
              <a:ext uri="{FF2B5EF4-FFF2-40B4-BE49-F238E27FC236}">
                <a16:creationId xmlns:a16="http://schemas.microsoft.com/office/drawing/2014/main" id="{FE09A42B-B16F-493B-B874-83A635E2D6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413" t="15774" r="32824" b="57185"/>
          <a:stretch/>
        </p:blipFill>
        <p:spPr>
          <a:xfrm>
            <a:off x="8103189" y="2436571"/>
            <a:ext cx="731520" cy="73152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A59FE4D4-A06B-4A82-A877-CA0F54ACC872}"/>
              </a:ext>
            </a:extLst>
          </p:cNvPr>
          <p:cNvSpPr/>
          <p:nvPr/>
        </p:nvSpPr>
        <p:spPr>
          <a:xfrm>
            <a:off x="8823619" y="2435456"/>
            <a:ext cx="1127551" cy="731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Kalle Persson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Product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6373F713-1680-4734-878B-86B182DC5AA6}"/>
              </a:ext>
            </a:extLst>
          </p:cNvPr>
          <p:cNvSpPr/>
          <p:nvPr/>
        </p:nvSpPr>
        <p:spPr>
          <a:xfrm>
            <a:off x="8557760" y="3356285"/>
            <a:ext cx="1369985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1" dirty="0">
                <a:solidFill>
                  <a:schemeClr val="accent6">
                    <a:lumMod val="50000"/>
                  </a:schemeClr>
                </a:solidFill>
              </a:rPr>
              <a:t>Jens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BEFA9A02-F4DD-44E9-86C2-C8ADA3189685}"/>
              </a:ext>
            </a:extLst>
          </p:cNvPr>
          <p:cNvSpPr/>
          <p:nvPr/>
        </p:nvSpPr>
        <p:spPr>
          <a:xfrm>
            <a:off x="8557760" y="4191479"/>
            <a:ext cx="1371600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Alexander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EE16D351-7B7B-4FCF-8D90-11468672A1EC}"/>
              </a:ext>
            </a:extLst>
          </p:cNvPr>
          <p:cNvSpPr/>
          <p:nvPr/>
        </p:nvSpPr>
        <p:spPr>
          <a:xfrm>
            <a:off x="8556147" y="5025958"/>
            <a:ext cx="1371600" cy="731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</a:rPr>
              <a:t>Ian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Product Manager 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0A5E395-38A3-4ED8-A1C1-7892BF5B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93392" y="3168721"/>
            <a:ext cx="0" cy="54864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BC24AD9F-130E-4ECB-9C70-2B3233EBF4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377532" y="2397965"/>
            <a:ext cx="114414" cy="85961"/>
          </a:xfrm>
          <a:prstGeom prst="ellipse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C54223A-2F2C-4434-A30B-92D8CEE9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1222489" y="2249089"/>
            <a:ext cx="4826106" cy="187772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185DC171-E6CD-4880-8EF4-7E0DB7F6C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22325" y="2249089"/>
            <a:ext cx="4971142" cy="252758"/>
          </a:xfrm>
          <a:prstGeom prst="bentConnector3">
            <a:avLst>
              <a:gd name="adj1" fmla="val 100252"/>
            </a:avLst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2CA40FF-E75F-4233-A382-4E9DE1FA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32415" y="2249089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B2075F3-49F1-4561-B16C-A60D139B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89286" y="1794115"/>
            <a:ext cx="1" cy="4572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77B15D-B0DE-401C-93B7-D8352DEE6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0389582" y="3717361"/>
            <a:ext cx="274320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 descr="team member headshot&#10;">
            <a:extLst>
              <a:ext uri="{FF2B5EF4-FFF2-40B4-BE49-F238E27FC236}">
                <a16:creationId xmlns:a16="http://schemas.microsoft.com/office/drawing/2014/main" id="{4719D79C-E01F-499D-BBB7-D4D5A665195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178" t="10854" r="25409" b="22527"/>
          <a:stretch/>
        </p:blipFill>
        <p:spPr>
          <a:xfrm>
            <a:off x="10049402" y="2435433"/>
            <a:ext cx="731520" cy="731520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309685E0-1738-48A3-B513-35D9047572B0}"/>
              </a:ext>
            </a:extLst>
          </p:cNvPr>
          <p:cNvSpPr/>
          <p:nvPr/>
        </p:nvSpPr>
        <p:spPr>
          <a:xfrm>
            <a:off x="10769832" y="2434318"/>
            <a:ext cx="1127551" cy="7315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Alexander Persson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Human Resources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D569EE8-357F-4061-8190-6041007FBE4B}"/>
              </a:ext>
            </a:extLst>
          </p:cNvPr>
          <p:cNvSpPr/>
          <p:nvPr/>
        </p:nvSpPr>
        <p:spPr>
          <a:xfrm>
            <a:off x="10512312" y="3353927"/>
            <a:ext cx="1371600" cy="7315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8288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Angelica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HR Manager</a:t>
            </a:r>
          </a:p>
        </p:txBody>
      </p:sp>
    </p:spTree>
    <p:extLst>
      <p:ext uri="{BB962C8B-B14F-4D97-AF65-F5344CB8AC3E}">
        <p14:creationId xmlns:p14="http://schemas.microsoft.com/office/powerpoint/2010/main" val="3622709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6D9B4A0-411D-4E7F-AB9E-95DE069B5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CONTOSO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7926A82-6166-466D-A3A3-E32A7AC2B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Organization chart</a:t>
            </a:r>
          </a:p>
        </p:txBody>
      </p:sp>
      <p:sp>
        <p:nvSpPr>
          <p:cNvPr id="214" name="Rectangle 213" descr="decorative element">
            <a:extLst>
              <a:ext uri="{FF2B5EF4-FFF2-40B4-BE49-F238E27FC236}">
                <a16:creationId xmlns:a16="http://schemas.microsoft.com/office/drawing/2014/main" id="{16704A75-B346-4E41-B0E5-B89322F3AE57}"/>
              </a:ext>
            </a:extLst>
          </p:cNvPr>
          <p:cNvSpPr/>
          <p:nvPr/>
        </p:nvSpPr>
        <p:spPr>
          <a:xfrm>
            <a:off x="438587" y="1487944"/>
            <a:ext cx="108000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  <a:flatTx/>
          </a:bodyPr>
          <a:lstStyle/>
          <a:p>
            <a:pPr marL="0" lvl="0" indent="0" algn="ctr" defTabSz="400050"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>
              <a:solidFill>
                <a:schemeClr val="bg1"/>
              </a:solidFill>
            </a:endParaRPr>
          </a:p>
        </p:txBody>
      </p:sp>
      <p:sp>
        <p:nvSpPr>
          <p:cNvPr id="216" name="Rectangle 215" descr="decorative element">
            <a:extLst>
              <a:ext uri="{FF2B5EF4-FFF2-40B4-BE49-F238E27FC236}">
                <a16:creationId xmlns:a16="http://schemas.microsoft.com/office/drawing/2014/main" id="{1E2D3A68-A542-48BA-A217-B074F4C32E1F}"/>
              </a:ext>
            </a:extLst>
          </p:cNvPr>
          <p:cNvSpPr/>
          <p:nvPr/>
        </p:nvSpPr>
        <p:spPr>
          <a:xfrm>
            <a:off x="579527" y="1487944"/>
            <a:ext cx="542435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anchor="ctr" anchorCtr="0">
            <a:noAutofit/>
            <a:flatTx/>
          </a:bodyPr>
          <a:lstStyle/>
          <a:p>
            <a:pPr defTabSz="400050"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Domestic</a:t>
            </a:r>
          </a:p>
        </p:txBody>
      </p:sp>
      <p:sp>
        <p:nvSpPr>
          <p:cNvPr id="212" name="Rectangle 211" descr="decorative element">
            <a:extLst>
              <a:ext uri="{FF2B5EF4-FFF2-40B4-BE49-F238E27FC236}">
                <a16:creationId xmlns:a16="http://schemas.microsoft.com/office/drawing/2014/main" id="{78525528-D696-4051-A168-1EEDC39E1520}"/>
              </a:ext>
            </a:extLst>
          </p:cNvPr>
          <p:cNvSpPr/>
          <p:nvPr/>
        </p:nvSpPr>
        <p:spPr>
          <a:xfrm>
            <a:off x="1116451" y="1487944"/>
            <a:ext cx="108000" cy="1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  <a:flatTx/>
          </a:bodyPr>
          <a:lstStyle/>
          <a:p>
            <a:pPr marL="0" lvl="0" indent="0" algn="ctr" defTabSz="400050"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>
              <a:solidFill>
                <a:schemeClr val="bg1"/>
              </a:solidFill>
            </a:endParaRPr>
          </a:p>
        </p:txBody>
      </p:sp>
      <p:sp>
        <p:nvSpPr>
          <p:cNvPr id="218" name="Rectangle 217" descr="decorative element">
            <a:extLst>
              <a:ext uri="{FF2B5EF4-FFF2-40B4-BE49-F238E27FC236}">
                <a16:creationId xmlns:a16="http://schemas.microsoft.com/office/drawing/2014/main" id="{A50A05D4-FD98-47D3-A6F4-E18865EE4200}"/>
              </a:ext>
            </a:extLst>
          </p:cNvPr>
          <p:cNvSpPr/>
          <p:nvPr/>
        </p:nvSpPr>
        <p:spPr>
          <a:xfrm>
            <a:off x="1259202" y="1487944"/>
            <a:ext cx="486599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anchor="ctr" anchorCtr="0">
            <a:noAutofit/>
            <a:flatTx/>
          </a:bodyPr>
          <a:lstStyle/>
          <a:p>
            <a:pPr defTabSz="400050"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National</a:t>
            </a:r>
          </a:p>
        </p:txBody>
      </p:sp>
      <p:sp>
        <p:nvSpPr>
          <p:cNvPr id="210" name="Rectangle 209" descr="decorative element">
            <a:extLst>
              <a:ext uri="{FF2B5EF4-FFF2-40B4-BE49-F238E27FC236}">
                <a16:creationId xmlns:a16="http://schemas.microsoft.com/office/drawing/2014/main" id="{3D0CC422-902A-4D8F-AA6A-E9A681A2E9BF}"/>
              </a:ext>
            </a:extLst>
          </p:cNvPr>
          <p:cNvSpPr/>
          <p:nvPr/>
        </p:nvSpPr>
        <p:spPr>
          <a:xfrm>
            <a:off x="1744474" y="1487944"/>
            <a:ext cx="108000" cy="1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  <a:flatTx/>
          </a:bodyPr>
          <a:lstStyle/>
          <a:p>
            <a:pPr marL="0" lvl="0" indent="0" algn="ctr" defTabSz="400050"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>
              <a:solidFill>
                <a:schemeClr val="bg1"/>
              </a:solidFill>
            </a:endParaRPr>
          </a:p>
        </p:txBody>
      </p:sp>
      <p:sp>
        <p:nvSpPr>
          <p:cNvPr id="220" name="Rectangle 219" descr="decorative element">
            <a:extLst>
              <a:ext uri="{FF2B5EF4-FFF2-40B4-BE49-F238E27FC236}">
                <a16:creationId xmlns:a16="http://schemas.microsoft.com/office/drawing/2014/main" id="{F6A83501-0BBC-4414-A5AC-BA2E93F7106C}"/>
              </a:ext>
            </a:extLst>
          </p:cNvPr>
          <p:cNvSpPr/>
          <p:nvPr/>
        </p:nvSpPr>
        <p:spPr>
          <a:xfrm>
            <a:off x="1902089" y="1487944"/>
            <a:ext cx="629350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anchor="ctr" anchorCtr="0">
            <a:noAutofit/>
            <a:flatTx/>
          </a:bodyPr>
          <a:lstStyle/>
          <a:p>
            <a:pPr defTabSz="400050"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International</a:t>
            </a:r>
          </a:p>
        </p:txBody>
      </p: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075AB11-BAD3-42E5-BC8F-B1153E21F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2782" y="4283146"/>
            <a:ext cx="0" cy="1165547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B7B494C-8888-457E-82D1-32EE6B40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51629" y="4283146"/>
            <a:ext cx="0" cy="1815996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15A627E-A616-4B35-A822-BCD857D05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0476" y="4283146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38A3F58-952C-4C6C-BE73-668B41F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69323" y="4283146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B2075F3-49F1-4561-B16C-A60D139B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1266" y="1638815"/>
            <a:ext cx="0" cy="819824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9176F8-BEEF-4A37-97C9-A7E859221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28170" y="4283146"/>
            <a:ext cx="0" cy="1815996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0A5E395-38A3-4ED8-A1C1-7892BF5B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87018" y="4283146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C54223A-2F2C-4434-A30B-92D8CEE9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" idx="0"/>
          </p:cNvCxnSpPr>
          <p:nvPr/>
        </p:nvCxnSpPr>
        <p:spPr>
          <a:xfrm rot="10800000" flipV="1">
            <a:off x="1204212" y="2468065"/>
            <a:ext cx="4837934" cy="269558"/>
          </a:xfrm>
          <a:prstGeom prst="bentConnector3">
            <a:avLst>
              <a:gd name="adj1" fmla="val 100008"/>
            </a:avLst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185DC171-E6CD-4880-8EF4-7E0DB7F6C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5876" y="2458639"/>
            <a:ext cx="4971142" cy="252758"/>
          </a:xfrm>
          <a:prstGeom prst="bentConnector3">
            <a:avLst>
              <a:gd name="adj1" fmla="val 100252"/>
            </a:avLst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5956150-D730-4D39-8E56-5123DA7B1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56865" y="2458639"/>
            <a:ext cx="0" cy="37771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8000C8A-C564-4106-9005-252681A7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8944" y="2458639"/>
            <a:ext cx="0" cy="37771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AFA2FD-B58C-4CB3-83BF-D7037A44C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53888" y="2458639"/>
            <a:ext cx="0" cy="377712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2CA40FF-E75F-4233-A382-4E9DE1FA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3" idx="0"/>
          </p:cNvCxnSpPr>
          <p:nvPr/>
        </p:nvCxnSpPr>
        <p:spPr>
          <a:xfrm flipH="1">
            <a:off x="9023432" y="2468066"/>
            <a:ext cx="2534" cy="269557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: Shape 3" descr="team member headshot&#10;">
            <a:extLst>
              <a:ext uri="{FF2B5EF4-FFF2-40B4-BE49-F238E27FC236}">
                <a16:creationId xmlns:a16="http://schemas.microsoft.com/office/drawing/2014/main" id="{74055C55-2E77-4139-8670-5F4B84119D2D}"/>
              </a:ext>
            </a:extLst>
          </p:cNvPr>
          <p:cNvSpPr/>
          <p:nvPr/>
        </p:nvSpPr>
        <p:spPr>
          <a:xfrm>
            <a:off x="5375921" y="601514"/>
            <a:ext cx="1430686" cy="1096258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12543CF-3BD4-40B0-BB18-006DCC4331CA}"/>
              </a:ext>
            </a:extLst>
          </p:cNvPr>
          <p:cNvSpPr/>
          <p:nvPr/>
        </p:nvSpPr>
        <p:spPr>
          <a:xfrm>
            <a:off x="5176866" y="1688345"/>
            <a:ext cx="182880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Mirjam Nilsson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President</a:t>
            </a:r>
          </a:p>
        </p:txBody>
      </p:sp>
      <p:sp>
        <p:nvSpPr>
          <p:cNvPr id="6" name="Freeform: Shape 5" descr="team member headshot">
            <a:extLst>
              <a:ext uri="{FF2B5EF4-FFF2-40B4-BE49-F238E27FC236}">
                <a16:creationId xmlns:a16="http://schemas.microsoft.com/office/drawing/2014/main" id="{D68839EC-BCF6-4732-9C21-A1088A29ABEB}"/>
              </a:ext>
            </a:extLst>
          </p:cNvPr>
          <p:cNvSpPr/>
          <p:nvPr/>
        </p:nvSpPr>
        <p:spPr>
          <a:xfrm>
            <a:off x="564132" y="2737623"/>
            <a:ext cx="1280160" cy="1005840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>
            <a:blip r:embed="rId4"/>
            <a:stretch>
              <a:fillRect l="-16360" t="-1450" r="-15660" b="-466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4" name="Rectangle: Rounded Corners 143" descr="team member headshot">
            <a:extLst>
              <a:ext uri="{FF2B5EF4-FFF2-40B4-BE49-F238E27FC236}">
                <a16:creationId xmlns:a16="http://schemas.microsoft.com/office/drawing/2014/main" id="{F21E8B07-0BC6-4DE6-B1E4-773C5D1F75EB}"/>
              </a:ext>
            </a:extLst>
          </p:cNvPr>
          <p:cNvSpPr/>
          <p:nvPr/>
        </p:nvSpPr>
        <p:spPr>
          <a:xfrm>
            <a:off x="301640" y="3741786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August Bergqvist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VP Finance</a:t>
            </a:r>
          </a:p>
        </p:txBody>
      </p:sp>
      <p:sp>
        <p:nvSpPr>
          <p:cNvPr id="180" name="Rectangle: Rounded Corners 179" descr="team member headshot">
            <a:extLst>
              <a:ext uri="{FF2B5EF4-FFF2-40B4-BE49-F238E27FC236}">
                <a16:creationId xmlns:a16="http://schemas.microsoft.com/office/drawing/2014/main" id="{C93299AE-BEEA-4E5E-88CB-50F2F112D78D}"/>
              </a:ext>
            </a:extLst>
          </p:cNvPr>
          <p:cNvSpPr/>
          <p:nvPr/>
        </p:nvSpPr>
        <p:spPr>
          <a:xfrm>
            <a:off x="301292" y="4472681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Alexander Martensson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Accounting Manager</a:t>
            </a:r>
          </a:p>
        </p:txBody>
      </p:sp>
      <p:sp>
        <p:nvSpPr>
          <p:cNvPr id="183" name="Rectangle: Rounded Corners 182" descr="team member headshot">
            <a:extLst>
              <a:ext uri="{FF2B5EF4-FFF2-40B4-BE49-F238E27FC236}">
                <a16:creationId xmlns:a16="http://schemas.microsoft.com/office/drawing/2014/main" id="{DC38D3DB-30B8-4A79-9C76-C565CFF33780}"/>
              </a:ext>
            </a:extLst>
          </p:cNvPr>
          <p:cNvSpPr/>
          <p:nvPr/>
        </p:nvSpPr>
        <p:spPr>
          <a:xfrm>
            <a:off x="301292" y="5139600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Jens Martensson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Accounting Manager</a:t>
            </a:r>
          </a:p>
        </p:txBody>
      </p:sp>
      <p:sp>
        <p:nvSpPr>
          <p:cNvPr id="10" name="Freeform: Shape 9" descr="team member headshot&#10;">
            <a:extLst>
              <a:ext uri="{FF2B5EF4-FFF2-40B4-BE49-F238E27FC236}">
                <a16:creationId xmlns:a16="http://schemas.microsoft.com/office/drawing/2014/main" id="{3302D8E0-D0D9-4B81-8A96-1EB6732CA387}"/>
              </a:ext>
            </a:extLst>
          </p:cNvPr>
          <p:cNvSpPr/>
          <p:nvPr/>
        </p:nvSpPr>
        <p:spPr>
          <a:xfrm>
            <a:off x="2543163" y="2737623"/>
            <a:ext cx="1280160" cy="1005840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>
            <a:blip r:embed="rId5"/>
            <a:stretch>
              <a:fillRect l="-5210" t="-3120" r="-38862" b="-1690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3AE564E-E1AB-422A-9067-1D83448922D2}"/>
              </a:ext>
            </a:extLst>
          </p:cNvPr>
          <p:cNvSpPr/>
          <p:nvPr/>
        </p:nvSpPr>
        <p:spPr>
          <a:xfrm>
            <a:off x="2251045" y="3741786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Allan Mattsson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VP Technology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E00EF2F1-621C-44D5-923A-283EAD95A813}"/>
              </a:ext>
            </a:extLst>
          </p:cNvPr>
          <p:cNvSpPr/>
          <p:nvPr/>
        </p:nvSpPr>
        <p:spPr>
          <a:xfrm>
            <a:off x="2255844" y="4474695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Angelica Astrom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AF7D30AD-3130-40C6-8BC9-7EE80B4B9A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255844" y="5141614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Ian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192" name="Rectangle: Rounded Corners 191">
            <a:extLst>
              <a:ext uri="{FF2B5EF4-FFF2-40B4-BE49-F238E27FC236}">
                <a16:creationId xmlns:a16="http://schemas.microsoft.com/office/drawing/2014/main" id="{7893426B-E83B-41DC-A793-6BBC6104B3A6}"/>
              </a:ext>
            </a:extLst>
          </p:cNvPr>
          <p:cNvSpPr/>
          <p:nvPr/>
        </p:nvSpPr>
        <p:spPr>
          <a:xfrm>
            <a:off x="2254231" y="5810993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Ian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11" name="Freeform: Shape 10" descr="team member headshot&#10;">
            <a:extLst>
              <a:ext uri="{FF2B5EF4-FFF2-40B4-BE49-F238E27FC236}">
                <a16:creationId xmlns:a16="http://schemas.microsoft.com/office/drawing/2014/main" id="{FF019CF1-8A4A-4512-9C57-824573E50F43}"/>
              </a:ext>
            </a:extLst>
          </p:cNvPr>
          <p:cNvSpPr/>
          <p:nvPr/>
        </p:nvSpPr>
        <p:spPr>
          <a:xfrm>
            <a:off x="4506257" y="2737623"/>
            <a:ext cx="1280160" cy="1005840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>
            <a:blip r:embed="rId6"/>
            <a:stretch>
              <a:fillRect l="-47758" t="-5623" r="-57648" b="-6800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A84C8281-0D5E-4BF0-AB85-487647294920}"/>
              </a:ext>
            </a:extLst>
          </p:cNvPr>
          <p:cNvSpPr/>
          <p:nvPr/>
        </p:nvSpPr>
        <p:spPr>
          <a:xfrm>
            <a:off x="4200450" y="3741786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Flora Berggren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VP Operations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81AC151D-872D-4D73-AE29-952F653257C0}"/>
              </a:ext>
            </a:extLst>
          </p:cNvPr>
          <p:cNvSpPr/>
          <p:nvPr/>
        </p:nvSpPr>
        <p:spPr>
          <a:xfrm>
            <a:off x="4187076" y="4469128"/>
            <a:ext cx="1828800" cy="5486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tx2">
                    <a:lumMod val="50000"/>
                  </a:schemeClr>
                </a:solidFill>
              </a:rPr>
              <a:t>Ian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Facilities Manager</a:t>
            </a:r>
          </a:p>
        </p:txBody>
      </p:sp>
      <p:sp>
        <p:nvSpPr>
          <p:cNvPr id="12" name="Freeform: Shape 11" descr="team member headshot&#10;">
            <a:extLst>
              <a:ext uri="{FF2B5EF4-FFF2-40B4-BE49-F238E27FC236}">
                <a16:creationId xmlns:a16="http://schemas.microsoft.com/office/drawing/2014/main" id="{D5C761B8-2910-41A9-A9C0-7A75C2AF9A2E}"/>
              </a:ext>
            </a:extLst>
          </p:cNvPr>
          <p:cNvSpPr/>
          <p:nvPr/>
        </p:nvSpPr>
        <p:spPr>
          <a:xfrm>
            <a:off x="6428445" y="2737623"/>
            <a:ext cx="1280160" cy="1005840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29118B4F-266C-48F0-8CAF-8BA67DF9A649}"/>
              </a:ext>
            </a:extLst>
          </p:cNvPr>
          <p:cNvSpPr/>
          <p:nvPr/>
        </p:nvSpPr>
        <p:spPr>
          <a:xfrm>
            <a:off x="6149855" y="3741786"/>
            <a:ext cx="182880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Mira Karlsson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VP Marketing</a:t>
            </a:r>
          </a:p>
        </p:txBody>
      </p: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62FE95E2-7899-46D1-BD09-DBC69EBBF739}"/>
              </a:ext>
            </a:extLst>
          </p:cNvPr>
          <p:cNvSpPr/>
          <p:nvPr/>
        </p:nvSpPr>
        <p:spPr>
          <a:xfrm>
            <a:off x="6149855" y="4470043"/>
            <a:ext cx="182880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April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Marketing Manager</a:t>
            </a:r>
          </a:p>
        </p:txBody>
      </p:sp>
      <p:sp>
        <p:nvSpPr>
          <p:cNvPr id="13" name="Freeform: Shape 12" descr="team member headshot&#10;">
            <a:extLst>
              <a:ext uri="{FF2B5EF4-FFF2-40B4-BE49-F238E27FC236}">
                <a16:creationId xmlns:a16="http://schemas.microsoft.com/office/drawing/2014/main" id="{B1CC3F9A-5DB8-4DE3-8EB2-F1F42DB5B6C1}"/>
              </a:ext>
            </a:extLst>
          </p:cNvPr>
          <p:cNvSpPr/>
          <p:nvPr/>
        </p:nvSpPr>
        <p:spPr>
          <a:xfrm>
            <a:off x="8383352" y="2737623"/>
            <a:ext cx="1280160" cy="1005840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>
            <a:blip r:embed="rId8"/>
            <a:stretch>
              <a:fillRect l="-36406" t="-5924" r="-34620" b="-3596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6" name="Rectangle: Rounded Corners 155">
            <a:extLst>
              <a:ext uri="{FF2B5EF4-FFF2-40B4-BE49-F238E27FC236}">
                <a16:creationId xmlns:a16="http://schemas.microsoft.com/office/drawing/2014/main" id="{A2C318BC-6BF6-496E-9A8C-13F9CFE491B5}"/>
              </a:ext>
            </a:extLst>
          </p:cNvPr>
          <p:cNvSpPr/>
          <p:nvPr/>
        </p:nvSpPr>
        <p:spPr>
          <a:xfrm>
            <a:off x="8099260" y="3741786"/>
            <a:ext cx="182880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Alexander Martensson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VP Product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6373F713-1680-4734-878B-86B182DC5AA6}"/>
              </a:ext>
            </a:extLst>
          </p:cNvPr>
          <p:cNvSpPr/>
          <p:nvPr/>
        </p:nvSpPr>
        <p:spPr>
          <a:xfrm>
            <a:off x="8099215" y="4472826"/>
            <a:ext cx="182880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Jens Martensson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BEFA9A02-F4DD-44E9-86C2-C8ADA3189685}"/>
              </a:ext>
            </a:extLst>
          </p:cNvPr>
          <p:cNvSpPr/>
          <p:nvPr/>
        </p:nvSpPr>
        <p:spPr>
          <a:xfrm>
            <a:off x="8099215" y="5139745"/>
            <a:ext cx="182880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Alexander Martensson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EE16D351-7B7B-4FCF-8D90-11468672A1EC}"/>
              </a:ext>
            </a:extLst>
          </p:cNvPr>
          <p:cNvSpPr/>
          <p:nvPr/>
        </p:nvSpPr>
        <p:spPr>
          <a:xfrm>
            <a:off x="8097602" y="5809124"/>
            <a:ext cx="1828800" cy="5486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3">
                    <a:lumMod val="50000"/>
                  </a:schemeClr>
                </a:solidFill>
              </a:rPr>
              <a:t>Ian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4" name="Freeform: Shape 13" descr="team member headshot&#10;">
            <a:extLst>
              <a:ext uri="{FF2B5EF4-FFF2-40B4-BE49-F238E27FC236}">
                <a16:creationId xmlns:a16="http://schemas.microsoft.com/office/drawing/2014/main" id="{00B6740B-B1F6-4E4E-9448-30AC0FBDAC16}"/>
              </a:ext>
            </a:extLst>
          </p:cNvPr>
          <p:cNvSpPr/>
          <p:nvPr/>
        </p:nvSpPr>
        <p:spPr>
          <a:xfrm>
            <a:off x="10363199" y="2733577"/>
            <a:ext cx="1275689" cy="1009886"/>
          </a:xfrm>
          <a:custGeom>
            <a:avLst/>
            <a:gdLst>
              <a:gd name="connsiteX0" fmla="*/ 715343 w 1430686"/>
              <a:gd name="connsiteY0" fmla="*/ 0 h 1096258"/>
              <a:gd name="connsiteX1" fmla="*/ 1430686 w 1430686"/>
              <a:gd name="connsiteY1" fmla="*/ 715343 h 1096258"/>
              <a:gd name="connsiteX2" fmla="*/ 1374471 w 1430686"/>
              <a:gd name="connsiteY2" fmla="*/ 993787 h 1096258"/>
              <a:gd name="connsiteX3" fmla="*/ 1318852 w 1430686"/>
              <a:gd name="connsiteY3" fmla="*/ 1096258 h 1096258"/>
              <a:gd name="connsiteX4" fmla="*/ 111835 w 1430686"/>
              <a:gd name="connsiteY4" fmla="*/ 1096258 h 1096258"/>
              <a:gd name="connsiteX5" fmla="*/ 56215 w 1430686"/>
              <a:gd name="connsiteY5" fmla="*/ 993787 h 1096258"/>
              <a:gd name="connsiteX6" fmla="*/ 0 w 1430686"/>
              <a:gd name="connsiteY6" fmla="*/ 715343 h 1096258"/>
              <a:gd name="connsiteX7" fmla="*/ 715343 w 1430686"/>
              <a:gd name="connsiteY7" fmla="*/ 0 h 10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0686" h="1096258">
                <a:moveTo>
                  <a:pt x="715343" y="0"/>
                </a:moveTo>
                <a:cubicBezTo>
                  <a:pt x="1110416" y="0"/>
                  <a:pt x="1430686" y="320270"/>
                  <a:pt x="1430686" y="715343"/>
                </a:cubicBezTo>
                <a:cubicBezTo>
                  <a:pt x="1430686" y="814111"/>
                  <a:pt x="1410669" y="908204"/>
                  <a:pt x="1374471" y="993787"/>
                </a:cubicBezTo>
                <a:lnTo>
                  <a:pt x="1318852" y="1096258"/>
                </a:lnTo>
                <a:lnTo>
                  <a:pt x="111835" y="1096258"/>
                </a:lnTo>
                <a:lnTo>
                  <a:pt x="56215" y="993787"/>
                </a:lnTo>
                <a:cubicBezTo>
                  <a:pt x="20017" y="908204"/>
                  <a:pt x="0" y="814111"/>
                  <a:pt x="0" y="715343"/>
                </a:cubicBezTo>
                <a:cubicBezTo>
                  <a:pt x="0" y="320270"/>
                  <a:pt x="320270" y="0"/>
                  <a:pt x="715343" y="0"/>
                </a:cubicBezTo>
                <a:close/>
              </a:path>
            </a:pathLst>
          </a:custGeom>
          <a:blipFill>
            <a:blip r:embed="rId9"/>
            <a:stretch>
              <a:fillRect l="-51262" t="-13842" r="-56763" b="-6059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8EED5A81-D106-422F-8455-CF5F456EB3E0}"/>
              </a:ext>
            </a:extLst>
          </p:cNvPr>
          <p:cNvSpPr/>
          <p:nvPr/>
        </p:nvSpPr>
        <p:spPr>
          <a:xfrm>
            <a:off x="10048663" y="3741786"/>
            <a:ext cx="182880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Ian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VP Human Resources</a:t>
            </a:r>
          </a:p>
        </p:txBody>
      </p:sp>
      <p:sp>
        <p:nvSpPr>
          <p:cNvPr id="162" name="Rectangle: Rounded Corners 161">
            <a:extLst>
              <a:ext uri="{FF2B5EF4-FFF2-40B4-BE49-F238E27FC236}">
                <a16:creationId xmlns:a16="http://schemas.microsoft.com/office/drawing/2014/main" id="{BD569EE8-357F-4061-8190-6041007FBE4B}"/>
              </a:ext>
            </a:extLst>
          </p:cNvPr>
          <p:cNvSpPr/>
          <p:nvPr/>
        </p:nvSpPr>
        <p:spPr>
          <a:xfrm>
            <a:off x="10053767" y="4470468"/>
            <a:ext cx="1828800" cy="5486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5715" tIns="5715" rIns="5715" bIns="54011" numCol="1" spcCol="1270" anchor="ctr" anchorCtr="0">
            <a:noAutofit/>
            <a:flatTx/>
          </a:bodyPr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1" dirty="0">
                <a:solidFill>
                  <a:schemeClr val="accent5">
                    <a:lumMod val="50000"/>
                  </a:schemeClr>
                </a:solidFill>
              </a:rPr>
              <a:t>Angelica Hansson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dirty="0">
                <a:solidFill>
                  <a:schemeClr val="tx1"/>
                </a:solidFill>
              </a:rPr>
              <a:t>HR Manager</a:t>
            </a:r>
          </a:p>
        </p:txBody>
      </p:sp>
    </p:spTree>
    <p:extLst>
      <p:ext uri="{BB962C8B-B14F-4D97-AF65-F5344CB8AC3E}">
        <p14:creationId xmlns:p14="http://schemas.microsoft.com/office/powerpoint/2010/main" val="294775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E617394-FD52-43AC-83A4-5FCD7BABC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CONTOSO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337FEA-743A-4D71-9333-56F59A5849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Organization chart</a:t>
            </a:r>
          </a:p>
        </p:txBody>
      </p:sp>
      <p:sp>
        <p:nvSpPr>
          <p:cNvPr id="214" name="Rectangle 213" descr="decorative element">
            <a:extLst>
              <a:ext uri="{FF2B5EF4-FFF2-40B4-BE49-F238E27FC236}">
                <a16:creationId xmlns:a16="http://schemas.microsoft.com/office/drawing/2014/main" id="{16704A75-B346-4E41-B0E5-B89322F3AE57}"/>
              </a:ext>
            </a:extLst>
          </p:cNvPr>
          <p:cNvSpPr/>
          <p:nvPr/>
        </p:nvSpPr>
        <p:spPr>
          <a:xfrm>
            <a:off x="438587" y="1487944"/>
            <a:ext cx="108000" cy="10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  <a:flatTx/>
          </a:bodyPr>
          <a:lstStyle/>
          <a:p>
            <a:pPr marL="0" lvl="0" indent="0" algn="ctr" defTabSz="400050"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>
              <a:solidFill>
                <a:schemeClr val="bg1"/>
              </a:solidFill>
            </a:endParaRPr>
          </a:p>
        </p:txBody>
      </p:sp>
      <p:sp>
        <p:nvSpPr>
          <p:cNvPr id="216" name="Rectangle 215" descr="decorative element">
            <a:extLst>
              <a:ext uri="{FF2B5EF4-FFF2-40B4-BE49-F238E27FC236}">
                <a16:creationId xmlns:a16="http://schemas.microsoft.com/office/drawing/2014/main" id="{1E2D3A68-A542-48BA-A217-B074F4C32E1F}"/>
              </a:ext>
            </a:extLst>
          </p:cNvPr>
          <p:cNvSpPr/>
          <p:nvPr/>
        </p:nvSpPr>
        <p:spPr>
          <a:xfrm>
            <a:off x="579527" y="1487944"/>
            <a:ext cx="542435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anchor="ctr" anchorCtr="0">
            <a:noAutofit/>
            <a:flatTx/>
          </a:bodyPr>
          <a:lstStyle/>
          <a:p>
            <a:pPr defTabSz="400050"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Domestic</a:t>
            </a:r>
          </a:p>
        </p:txBody>
      </p:sp>
      <p:sp>
        <p:nvSpPr>
          <p:cNvPr id="212" name="Rectangle 211" descr="decorative element">
            <a:extLst>
              <a:ext uri="{FF2B5EF4-FFF2-40B4-BE49-F238E27FC236}">
                <a16:creationId xmlns:a16="http://schemas.microsoft.com/office/drawing/2014/main" id="{78525528-D696-4051-A168-1EEDC39E1520}"/>
              </a:ext>
            </a:extLst>
          </p:cNvPr>
          <p:cNvSpPr/>
          <p:nvPr/>
        </p:nvSpPr>
        <p:spPr>
          <a:xfrm>
            <a:off x="1116451" y="1487944"/>
            <a:ext cx="108000" cy="10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  <a:flatTx/>
          </a:bodyPr>
          <a:lstStyle/>
          <a:p>
            <a:pPr marL="0" lvl="0" indent="0" algn="ctr" defTabSz="400050"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>
              <a:solidFill>
                <a:schemeClr val="bg1"/>
              </a:solidFill>
            </a:endParaRPr>
          </a:p>
        </p:txBody>
      </p:sp>
      <p:sp>
        <p:nvSpPr>
          <p:cNvPr id="218" name="Rectangle 217" descr="decorative element">
            <a:extLst>
              <a:ext uri="{FF2B5EF4-FFF2-40B4-BE49-F238E27FC236}">
                <a16:creationId xmlns:a16="http://schemas.microsoft.com/office/drawing/2014/main" id="{A50A05D4-FD98-47D3-A6F4-E18865EE4200}"/>
              </a:ext>
            </a:extLst>
          </p:cNvPr>
          <p:cNvSpPr/>
          <p:nvPr/>
        </p:nvSpPr>
        <p:spPr>
          <a:xfrm>
            <a:off x="1259202" y="1487944"/>
            <a:ext cx="486599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anchor="ctr" anchorCtr="0">
            <a:noAutofit/>
            <a:flatTx/>
          </a:bodyPr>
          <a:lstStyle/>
          <a:p>
            <a:pPr defTabSz="400050"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National</a:t>
            </a:r>
          </a:p>
        </p:txBody>
      </p:sp>
      <p:sp>
        <p:nvSpPr>
          <p:cNvPr id="210" name="Rectangle 209" descr="decorative element">
            <a:extLst>
              <a:ext uri="{FF2B5EF4-FFF2-40B4-BE49-F238E27FC236}">
                <a16:creationId xmlns:a16="http://schemas.microsoft.com/office/drawing/2014/main" id="{3D0CC422-902A-4D8F-AA6A-E9A681A2E9BF}"/>
              </a:ext>
            </a:extLst>
          </p:cNvPr>
          <p:cNvSpPr/>
          <p:nvPr/>
        </p:nvSpPr>
        <p:spPr>
          <a:xfrm>
            <a:off x="1744474" y="1487944"/>
            <a:ext cx="108000" cy="10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860" tIns="5715" rIns="22860" bIns="5715" numCol="1" spcCol="1270" anchor="ctr" anchorCtr="0">
            <a:noAutofit/>
            <a:flatTx/>
          </a:bodyPr>
          <a:lstStyle/>
          <a:p>
            <a:pPr marL="0" lvl="0" indent="0" algn="ctr" defTabSz="400050">
              <a:spcBef>
                <a:spcPct val="0"/>
              </a:spcBef>
              <a:spcAft>
                <a:spcPct val="35000"/>
              </a:spcAft>
              <a:buNone/>
            </a:pPr>
            <a:endParaRPr lang="en-US" sz="700" kern="1200" dirty="0">
              <a:solidFill>
                <a:schemeClr val="bg1"/>
              </a:solidFill>
            </a:endParaRPr>
          </a:p>
        </p:txBody>
      </p:sp>
      <p:sp>
        <p:nvSpPr>
          <p:cNvPr id="220" name="Rectangle 219" descr="decorative element">
            <a:extLst>
              <a:ext uri="{FF2B5EF4-FFF2-40B4-BE49-F238E27FC236}">
                <a16:creationId xmlns:a16="http://schemas.microsoft.com/office/drawing/2014/main" id="{F6A83501-0BBC-4414-A5AC-BA2E93F7106C}"/>
              </a:ext>
            </a:extLst>
          </p:cNvPr>
          <p:cNvSpPr/>
          <p:nvPr/>
        </p:nvSpPr>
        <p:spPr>
          <a:xfrm>
            <a:off x="1902089" y="1487944"/>
            <a:ext cx="629350" cy="108000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" tIns="0" rIns="5715" bIns="0" numCol="1" spcCol="1270" anchor="ctr" anchorCtr="0">
            <a:noAutofit/>
            <a:flatTx/>
          </a:bodyPr>
          <a:lstStyle/>
          <a:p>
            <a:pPr defTabSz="400050">
              <a:spcBef>
                <a:spcPct val="0"/>
              </a:spcBef>
              <a:spcAft>
                <a:spcPct val="35000"/>
              </a:spcAft>
            </a:pPr>
            <a:r>
              <a:rPr lang="en-US" sz="800" dirty="0">
                <a:solidFill>
                  <a:schemeClr val="tx1"/>
                </a:solidFill>
              </a:rPr>
              <a:t>International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95B56B42-D335-4DD0-A9AE-45E440EA1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25965" y="3749746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6B7B494C-8888-457E-82D1-32EE6B4010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59687" y="3749746"/>
            <a:ext cx="0" cy="803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215A627E-A616-4B35-A822-BCD857D05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12565" y="3749746"/>
            <a:ext cx="0" cy="586584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38A3F58-952C-4C6C-BE73-668B41F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93282" y="3749746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99176F8-BEEF-4A37-97C9-A7E859221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25965" y="3749746"/>
            <a:ext cx="0" cy="803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E0A5E395-38A3-4ED8-A1C1-7892BF5B1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987018" y="3749746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1C54223A-2F2C-4434-A30B-92D8CEE9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0800000" flipV="1">
            <a:off x="1204982" y="2827784"/>
            <a:ext cx="4826106" cy="187772"/>
          </a:xfrm>
          <a:prstGeom prst="bentConnector2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B5956150-D730-4D39-8E56-5123DA7B1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56865" y="2830114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8000C8A-C564-4106-9005-252681A7F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128944" y="2830114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FAFA2FD-B58C-4CB3-83BF-D7037A44C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053888" y="2830114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2CA40FF-E75F-4233-A382-4E9DE1FAC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25966" y="2830114"/>
            <a:ext cx="0" cy="18288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8574014-9F7A-4AC9-82C3-EE7EF06CAF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281396" y="2229519"/>
            <a:ext cx="802018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B2075F3-49F1-4561-B16C-A60D139B4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091265" y="1753115"/>
            <a:ext cx="1" cy="1083644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3075AB11-BAD3-42E5-BC8F-B1153E21F9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92782" y="3749746"/>
            <a:ext cx="0" cy="426328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185DC171-E6CD-4880-8EF4-7E0DB7F6C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15876" y="2830114"/>
            <a:ext cx="4971142" cy="252758"/>
          </a:xfrm>
          <a:prstGeom prst="bentConnector3">
            <a:avLst>
              <a:gd name="adj1" fmla="val 100252"/>
            </a:avLst>
          </a:prstGeom>
          <a:ln w="28575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 descr="team member headshot&#10;">
            <a:extLst>
              <a:ext uri="{FF2B5EF4-FFF2-40B4-BE49-F238E27FC236}">
                <a16:creationId xmlns:a16="http://schemas.microsoft.com/office/drawing/2014/main" id="{AF82C1DE-355E-4114-8D95-0C7A82EE1C2E}"/>
              </a:ext>
            </a:extLst>
          </p:cNvPr>
          <p:cNvSpPr/>
          <p:nvPr/>
        </p:nvSpPr>
        <p:spPr>
          <a:xfrm>
            <a:off x="5161186" y="986304"/>
            <a:ext cx="777240" cy="77724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F8E36AE-8112-4AB3-A8DE-74BA44D979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5558303" y="98664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4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6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4"/>
                </a:lnTo>
                <a:lnTo>
                  <a:pt x="69824" y="769006"/>
                </a:lnTo>
                <a:cubicBezTo>
                  <a:pt x="246911" y="732768"/>
                  <a:pt x="380123" y="576081"/>
                  <a:pt x="380123" y="388281"/>
                </a:cubicBezTo>
                <a:cubicBezTo>
                  <a:pt x="380123" y="200481"/>
                  <a:pt x="246911" y="43794"/>
                  <a:pt x="69824" y="7556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5715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Mirjam Nilsson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President</a:t>
            </a:r>
          </a:p>
        </p:txBody>
      </p:sp>
      <p:sp>
        <p:nvSpPr>
          <p:cNvPr id="59" name="Oval 58" descr="team member headshot&#10;">
            <a:extLst>
              <a:ext uri="{FF2B5EF4-FFF2-40B4-BE49-F238E27FC236}">
                <a16:creationId xmlns:a16="http://schemas.microsoft.com/office/drawing/2014/main" id="{37AD169B-8522-4CDC-B4A1-11D460F170B1}"/>
              </a:ext>
            </a:extLst>
          </p:cNvPr>
          <p:cNvSpPr/>
          <p:nvPr/>
        </p:nvSpPr>
        <p:spPr>
          <a:xfrm>
            <a:off x="3471676" y="1838817"/>
            <a:ext cx="777240" cy="777240"/>
          </a:xfrm>
          <a:prstGeom prst="ellipse">
            <a:avLst/>
          </a:prstGeom>
          <a:blipFill>
            <a:blip r:embed="rId4"/>
            <a:stretch>
              <a:fillRect l="-31055" t="-1098" r="-23129" b="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6A4C5873-4BF5-4C5F-8225-ED59A93837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868793" y="1839156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6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8"/>
                  <a:pt x="380123" y="576081"/>
                  <a:pt x="380123" y="388281"/>
                </a:cubicBezTo>
                <a:cubicBezTo>
                  <a:pt x="380123" y="200481"/>
                  <a:pt x="246911" y="43794"/>
                  <a:pt x="69824" y="7556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rnd" cmpd="sng" algn="ctr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463040"/>
                      <a:gd name="connsiteY0" fmla="*/ 0 h 777240"/>
                      <a:gd name="connsiteX1" fmla="*/ 394958 w 1463040"/>
                      <a:gd name="connsiteY1" fmla="*/ 0 h 777240"/>
                      <a:gd name="connsiteX2" fmla="*/ 1063934 w 1463040"/>
                      <a:gd name="connsiteY2" fmla="*/ 0 h 777240"/>
                      <a:gd name="connsiteX3" fmla="*/ 1074646 w 1463040"/>
                      <a:gd name="connsiteY3" fmla="*/ 0 h 777240"/>
                      <a:gd name="connsiteX4" fmla="*/ 1463040 w 1463040"/>
                      <a:gd name="connsiteY4" fmla="*/ 388620 h 777240"/>
                      <a:gd name="connsiteX5" fmla="*/ 1074646 w 1463040"/>
                      <a:gd name="connsiteY5" fmla="*/ 777240 h 777240"/>
                      <a:gd name="connsiteX6" fmla="*/ 1063934 w 1463040"/>
                      <a:gd name="connsiteY6" fmla="*/ 777240 h 777240"/>
                      <a:gd name="connsiteX7" fmla="*/ 394958 w 1463040"/>
                      <a:gd name="connsiteY7" fmla="*/ 777240 h 777240"/>
                      <a:gd name="connsiteX8" fmla="*/ 0 w 1463040"/>
                      <a:gd name="connsiteY8" fmla="*/ 777240 h 777240"/>
                      <a:gd name="connsiteX9" fmla="*/ 0 w 1463040"/>
                      <a:gd name="connsiteY9" fmla="*/ 0 h 7772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463040" h="777240" fill="none" extrusionOk="0">
                        <a:moveTo>
                          <a:pt x="0" y="0"/>
                        </a:moveTo>
                        <a:cubicBezTo>
                          <a:pt x="149187" y="24543"/>
                          <a:pt x="254873" y="22261"/>
                          <a:pt x="394958" y="0"/>
                        </a:cubicBezTo>
                        <a:cubicBezTo>
                          <a:pt x="558875" y="-5510"/>
                          <a:pt x="940180" y="-27455"/>
                          <a:pt x="1063934" y="0"/>
                        </a:cubicBezTo>
                        <a:cubicBezTo>
                          <a:pt x="1068401" y="-778"/>
                          <a:pt x="1072659" y="870"/>
                          <a:pt x="1074646" y="0"/>
                        </a:cubicBezTo>
                        <a:cubicBezTo>
                          <a:pt x="1259310" y="4900"/>
                          <a:pt x="1442731" y="159977"/>
                          <a:pt x="1463040" y="388620"/>
                        </a:cubicBezTo>
                        <a:cubicBezTo>
                          <a:pt x="1446068" y="602044"/>
                          <a:pt x="1284479" y="767719"/>
                          <a:pt x="1074646" y="777240"/>
                        </a:cubicBezTo>
                        <a:cubicBezTo>
                          <a:pt x="1072932" y="776524"/>
                          <a:pt x="1065137" y="777185"/>
                          <a:pt x="1063934" y="777240"/>
                        </a:cubicBezTo>
                        <a:cubicBezTo>
                          <a:pt x="959639" y="728011"/>
                          <a:pt x="521524" y="718646"/>
                          <a:pt x="394958" y="777240"/>
                        </a:cubicBezTo>
                        <a:cubicBezTo>
                          <a:pt x="299485" y="810784"/>
                          <a:pt x="101984" y="789372"/>
                          <a:pt x="0" y="777240"/>
                        </a:cubicBezTo>
                        <a:cubicBezTo>
                          <a:pt x="-17041" y="599066"/>
                          <a:pt x="-24866" y="158777"/>
                          <a:pt x="0" y="0"/>
                        </a:cubicBezTo>
                        <a:close/>
                      </a:path>
                      <a:path w="1463040" h="777240" stroke="0" extrusionOk="0">
                        <a:moveTo>
                          <a:pt x="0" y="0"/>
                        </a:moveTo>
                        <a:cubicBezTo>
                          <a:pt x="138563" y="-30316"/>
                          <a:pt x="334554" y="33254"/>
                          <a:pt x="394958" y="0"/>
                        </a:cubicBezTo>
                        <a:cubicBezTo>
                          <a:pt x="519470" y="8832"/>
                          <a:pt x="932254" y="13236"/>
                          <a:pt x="1063934" y="0"/>
                        </a:cubicBezTo>
                        <a:cubicBezTo>
                          <a:pt x="1065422" y="272"/>
                          <a:pt x="1071813" y="423"/>
                          <a:pt x="1074646" y="0"/>
                        </a:cubicBezTo>
                        <a:cubicBezTo>
                          <a:pt x="1268247" y="-11437"/>
                          <a:pt x="1484771" y="184373"/>
                          <a:pt x="1463040" y="388620"/>
                        </a:cubicBezTo>
                        <a:cubicBezTo>
                          <a:pt x="1467640" y="603795"/>
                          <a:pt x="1297805" y="759427"/>
                          <a:pt x="1074646" y="777240"/>
                        </a:cubicBezTo>
                        <a:cubicBezTo>
                          <a:pt x="1072040" y="777375"/>
                          <a:pt x="1065967" y="777099"/>
                          <a:pt x="1063934" y="777240"/>
                        </a:cubicBezTo>
                        <a:cubicBezTo>
                          <a:pt x="949576" y="767662"/>
                          <a:pt x="525852" y="833207"/>
                          <a:pt x="394958" y="777240"/>
                        </a:cubicBezTo>
                        <a:cubicBezTo>
                          <a:pt x="292915" y="773853"/>
                          <a:pt x="106496" y="800934"/>
                          <a:pt x="0" y="777240"/>
                        </a:cubicBezTo>
                        <a:cubicBezTo>
                          <a:pt x="-45094" y="435638"/>
                          <a:pt x="-44697" y="178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Victoria Lindqvest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Executive Assistant</a:t>
            </a:r>
          </a:p>
        </p:txBody>
      </p:sp>
      <p:sp>
        <p:nvSpPr>
          <p:cNvPr id="62" name="Oval 61" descr="team member headshot&#10;">
            <a:extLst>
              <a:ext uri="{FF2B5EF4-FFF2-40B4-BE49-F238E27FC236}">
                <a16:creationId xmlns:a16="http://schemas.microsoft.com/office/drawing/2014/main" id="{0B1AA39C-B583-4C8C-8368-FBCE6A98AAA9}"/>
              </a:ext>
            </a:extLst>
          </p:cNvPr>
          <p:cNvSpPr/>
          <p:nvPr/>
        </p:nvSpPr>
        <p:spPr>
          <a:xfrm>
            <a:off x="274698" y="3008464"/>
            <a:ext cx="777240" cy="777240"/>
          </a:xfrm>
          <a:prstGeom prst="ellipse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2B04C355-4C0E-4D22-9C61-7C3A583C109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8602" y="300880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5360 h 777240"/>
              <a:gd name="connsiteX10" fmla="*/ 63037 w 1463040"/>
              <a:gd name="connsiteY10" fmla="*/ 769006 h 777240"/>
              <a:gd name="connsiteX11" fmla="*/ 373336 w 1463040"/>
              <a:gd name="connsiteY11" fmla="*/ 388281 h 777240"/>
              <a:gd name="connsiteX12" fmla="*/ 63037 w 1463040"/>
              <a:gd name="connsiteY12" fmla="*/ 7557 h 777240"/>
              <a:gd name="connsiteX13" fmla="*/ 0 w 1463040"/>
              <a:gd name="connsiteY13" fmla="*/ 1202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5360"/>
                </a:lnTo>
                <a:lnTo>
                  <a:pt x="63037" y="769006"/>
                </a:lnTo>
                <a:cubicBezTo>
                  <a:pt x="240124" y="732768"/>
                  <a:pt x="373336" y="576082"/>
                  <a:pt x="373336" y="388281"/>
                </a:cubicBezTo>
                <a:cubicBezTo>
                  <a:pt x="373336" y="200481"/>
                  <a:pt x="240124" y="43794"/>
                  <a:pt x="63037" y="7557"/>
                </a:cubicBezTo>
                <a:lnTo>
                  <a:pt x="0" y="12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August Bergqvist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Finance</a:t>
            </a:r>
          </a:p>
        </p:txBody>
      </p:sp>
      <p:sp>
        <p:nvSpPr>
          <p:cNvPr id="66" name="Oval 65" descr="team member headshot&#10;">
            <a:extLst>
              <a:ext uri="{FF2B5EF4-FFF2-40B4-BE49-F238E27FC236}">
                <a16:creationId xmlns:a16="http://schemas.microsoft.com/office/drawing/2014/main" id="{49C7E9FF-C479-498E-9989-5F9A51A057DD}"/>
              </a:ext>
            </a:extLst>
          </p:cNvPr>
          <p:cNvSpPr/>
          <p:nvPr/>
        </p:nvSpPr>
        <p:spPr>
          <a:xfrm>
            <a:off x="274698" y="3922775"/>
            <a:ext cx="777240" cy="777240"/>
          </a:xfrm>
          <a:prstGeom prst="ellipse">
            <a:avLst/>
          </a:prstGeom>
          <a:blipFill>
            <a:blip r:embed="rId7"/>
            <a:stretch>
              <a:fillRect l="-16231" t="-7320" r="-61280" b="-1293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AB567785-3E0A-4AED-B10A-D64ADC85A2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8602" y="3923114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5360 h 777240"/>
              <a:gd name="connsiteX10" fmla="*/ 63037 w 1463040"/>
              <a:gd name="connsiteY10" fmla="*/ 769006 h 777240"/>
              <a:gd name="connsiteX11" fmla="*/ 373336 w 1463040"/>
              <a:gd name="connsiteY11" fmla="*/ 388281 h 777240"/>
              <a:gd name="connsiteX12" fmla="*/ 63037 w 1463040"/>
              <a:gd name="connsiteY12" fmla="*/ 7557 h 777240"/>
              <a:gd name="connsiteX13" fmla="*/ 0 w 1463040"/>
              <a:gd name="connsiteY13" fmla="*/ 1202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5360"/>
                </a:lnTo>
                <a:lnTo>
                  <a:pt x="63037" y="769006"/>
                </a:lnTo>
                <a:cubicBezTo>
                  <a:pt x="240124" y="732769"/>
                  <a:pt x="373336" y="576082"/>
                  <a:pt x="373336" y="388281"/>
                </a:cubicBezTo>
                <a:cubicBezTo>
                  <a:pt x="373336" y="200481"/>
                  <a:pt x="240124" y="43794"/>
                  <a:pt x="63037" y="7557"/>
                </a:cubicBezTo>
                <a:lnTo>
                  <a:pt x="0" y="12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Alexander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Accounting Manager</a:t>
            </a:r>
          </a:p>
        </p:txBody>
      </p:sp>
      <p:sp>
        <p:nvSpPr>
          <p:cNvPr id="69" name="Oval 68" descr="team member headshot&#10;">
            <a:extLst>
              <a:ext uri="{FF2B5EF4-FFF2-40B4-BE49-F238E27FC236}">
                <a16:creationId xmlns:a16="http://schemas.microsoft.com/office/drawing/2014/main" id="{10907633-18DA-4EE2-A93B-02D0176184A3}"/>
              </a:ext>
            </a:extLst>
          </p:cNvPr>
          <p:cNvSpPr/>
          <p:nvPr/>
        </p:nvSpPr>
        <p:spPr>
          <a:xfrm>
            <a:off x="274698" y="4782078"/>
            <a:ext cx="777240" cy="777240"/>
          </a:xfrm>
          <a:prstGeom prst="ellipse">
            <a:avLst/>
          </a:prstGeom>
          <a:blipFill>
            <a:blip r:embed="rId8"/>
            <a:stretch>
              <a:fillRect l="-88296" t="-13960" r="-102123" b="-7494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959D0B9B-BB91-4406-8BCC-DF7B6EEC62A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78602" y="4782417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5360 h 777240"/>
              <a:gd name="connsiteX10" fmla="*/ 63037 w 1463040"/>
              <a:gd name="connsiteY10" fmla="*/ 769006 h 777240"/>
              <a:gd name="connsiteX11" fmla="*/ 373336 w 1463040"/>
              <a:gd name="connsiteY11" fmla="*/ 388281 h 777240"/>
              <a:gd name="connsiteX12" fmla="*/ 63037 w 1463040"/>
              <a:gd name="connsiteY12" fmla="*/ 7557 h 777240"/>
              <a:gd name="connsiteX13" fmla="*/ 0 w 1463040"/>
              <a:gd name="connsiteY13" fmla="*/ 1202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5360"/>
                </a:lnTo>
                <a:lnTo>
                  <a:pt x="63037" y="769006"/>
                </a:lnTo>
                <a:cubicBezTo>
                  <a:pt x="240124" y="732769"/>
                  <a:pt x="373336" y="576082"/>
                  <a:pt x="373336" y="388281"/>
                </a:cubicBezTo>
                <a:cubicBezTo>
                  <a:pt x="373336" y="200481"/>
                  <a:pt x="240124" y="43794"/>
                  <a:pt x="63037" y="7557"/>
                </a:cubicBezTo>
                <a:lnTo>
                  <a:pt x="0" y="1202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Jens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Accounting Manager</a:t>
            </a:r>
          </a:p>
        </p:txBody>
      </p:sp>
      <p:sp>
        <p:nvSpPr>
          <p:cNvPr id="75" name="Oval 74" descr="team member headshot&#10;">
            <a:extLst>
              <a:ext uri="{FF2B5EF4-FFF2-40B4-BE49-F238E27FC236}">
                <a16:creationId xmlns:a16="http://schemas.microsoft.com/office/drawing/2014/main" id="{EA93B4C6-D203-4E00-AD83-6EC19D62AB37}"/>
              </a:ext>
            </a:extLst>
          </p:cNvPr>
          <p:cNvSpPr/>
          <p:nvPr/>
        </p:nvSpPr>
        <p:spPr>
          <a:xfrm>
            <a:off x="2237921" y="3008464"/>
            <a:ext cx="777240" cy="777240"/>
          </a:xfrm>
          <a:prstGeom prst="ellipse">
            <a:avLst/>
          </a:prstGeom>
          <a:blipFill>
            <a:blip r:embed="rId9"/>
            <a:stretch>
              <a:fillRect l="-82061" t="-11182" r="-94593" b="-6292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0FF0A07-57C3-47E8-A8B9-53619AB9A3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33734" y="300880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8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Alan Mattson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Technology</a:t>
            </a:r>
          </a:p>
        </p:txBody>
      </p:sp>
      <p:sp>
        <p:nvSpPr>
          <p:cNvPr id="72" name="Oval 71" descr="team member headshot&#10;">
            <a:extLst>
              <a:ext uri="{FF2B5EF4-FFF2-40B4-BE49-F238E27FC236}">
                <a16:creationId xmlns:a16="http://schemas.microsoft.com/office/drawing/2014/main" id="{19FF4093-E518-43FB-A0B5-1E2F77C7568D}"/>
              </a:ext>
            </a:extLst>
          </p:cNvPr>
          <p:cNvSpPr/>
          <p:nvPr/>
        </p:nvSpPr>
        <p:spPr>
          <a:xfrm>
            <a:off x="2236617" y="3922775"/>
            <a:ext cx="777240" cy="777240"/>
          </a:xfrm>
          <a:prstGeom prst="ellipse">
            <a:avLst/>
          </a:pr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C19BF4B9-42B7-445B-8A3A-18EF1272B7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33734" y="3923114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Angelica Astrom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78" name="Oval 77" descr="team member headshot&#10;">
            <a:extLst>
              <a:ext uri="{FF2B5EF4-FFF2-40B4-BE49-F238E27FC236}">
                <a16:creationId xmlns:a16="http://schemas.microsoft.com/office/drawing/2014/main" id="{E436CEBF-A71E-40A3-820E-920C25B15C8B}"/>
              </a:ext>
            </a:extLst>
          </p:cNvPr>
          <p:cNvSpPr/>
          <p:nvPr/>
        </p:nvSpPr>
        <p:spPr>
          <a:xfrm>
            <a:off x="2229609" y="4782078"/>
            <a:ext cx="777240" cy="777240"/>
          </a:xfrm>
          <a:prstGeom prst="ellipse">
            <a:avLst/>
          </a:prstGeom>
          <a:blipFill>
            <a:blip r:embed="rId12"/>
            <a:stretch>
              <a:fillRect l="-186087" t="-43736" r="-264668" b="-2107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63C6EC0B-8198-4855-94BA-AD2827329D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26726" y="4782417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Ian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81" name="Oval 80" descr="team member headshot&#10;">
            <a:extLst>
              <a:ext uri="{FF2B5EF4-FFF2-40B4-BE49-F238E27FC236}">
                <a16:creationId xmlns:a16="http://schemas.microsoft.com/office/drawing/2014/main" id="{CF1BA058-180F-4556-88AC-7BB742E48BB6}"/>
              </a:ext>
            </a:extLst>
          </p:cNvPr>
          <p:cNvSpPr/>
          <p:nvPr/>
        </p:nvSpPr>
        <p:spPr>
          <a:xfrm>
            <a:off x="2229609" y="5650893"/>
            <a:ext cx="777240" cy="777240"/>
          </a:xfrm>
          <a:prstGeom prst="ellipse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6653337B-42CE-41D1-9E9B-4E8510B9E7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2626726" y="5651232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4">
                    <a:lumMod val="50000"/>
                  </a:schemeClr>
                </a:solidFill>
              </a:rPr>
              <a:t>April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Engineering Director</a:t>
            </a:r>
          </a:p>
        </p:txBody>
      </p:sp>
      <p:sp>
        <p:nvSpPr>
          <p:cNvPr id="92" name="Oval 91" descr="team member headshot&#10;">
            <a:extLst>
              <a:ext uri="{FF2B5EF4-FFF2-40B4-BE49-F238E27FC236}">
                <a16:creationId xmlns:a16="http://schemas.microsoft.com/office/drawing/2014/main" id="{E46D6CBE-341A-4FD1-939F-3ED433CF349A}"/>
              </a:ext>
            </a:extLst>
          </p:cNvPr>
          <p:cNvSpPr/>
          <p:nvPr/>
        </p:nvSpPr>
        <p:spPr>
          <a:xfrm>
            <a:off x="4191749" y="3008464"/>
            <a:ext cx="777240" cy="777240"/>
          </a:xfrm>
          <a:prstGeom prst="ellipse">
            <a:avLst/>
          </a:prstGeom>
          <a:blipFill dpi="0" rotWithShape="1"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78C5FA5B-7E17-4BCB-A478-30CF0BA162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88866" y="300880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8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Flora Berggren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Operations</a:t>
            </a:r>
          </a:p>
        </p:txBody>
      </p:sp>
      <p:sp>
        <p:nvSpPr>
          <p:cNvPr id="89" name="Oval 88" descr="team member headshot&#10;">
            <a:extLst>
              <a:ext uri="{FF2B5EF4-FFF2-40B4-BE49-F238E27FC236}">
                <a16:creationId xmlns:a16="http://schemas.microsoft.com/office/drawing/2014/main" id="{BE62DC77-270B-43EF-9982-3CD31B2646FF}"/>
              </a:ext>
            </a:extLst>
          </p:cNvPr>
          <p:cNvSpPr/>
          <p:nvPr/>
        </p:nvSpPr>
        <p:spPr>
          <a:xfrm>
            <a:off x="4191749" y="3922775"/>
            <a:ext cx="777240" cy="777240"/>
          </a:xfrm>
          <a:prstGeom prst="ellipse">
            <a:avLst/>
          </a:prstGeom>
          <a:blipFill dpi="0" rotWithShape="1"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F48F7296-71AD-4E9A-BE57-BDD615CFC44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4588866" y="3923114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Ian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Facilities Manager</a:t>
            </a:r>
          </a:p>
        </p:txBody>
      </p:sp>
      <p:sp>
        <p:nvSpPr>
          <p:cNvPr id="106" name="Oval 105" descr="team member headshot&#10;">
            <a:extLst>
              <a:ext uri="{FF2B5EF4-FFF2-40B4-BE49-F238E27FC236}">
                <a16:creationId xmlns:a16="http://schemas.microsoft.com/office/drawing/2014/main" id="{84EF35BC-0836-4563-851F-B4BB5AC1A386}"/>
              </a:ext>
            </a:extLst>
          </p:cNvPr>
          <p:cNvSpPr/>
          <p:nvPr/>
        </p:nvSpPr>
        <p:spPr>
          <a:xfrm>
            <a:off x="6146881" y="3008464"/>
            <a:ext cx="777240" cy="777240"/>
          </a:xfrm>
          <a:prstGeom prst="ellipse">
            <a:avLst/>
          </a:prstGeom>
          <a:blipFill dpi="0"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D0DCC586-8E45-4570-8074-F47CE1BCE6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543998" y="300880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8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Mira Karlsson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Marketing</a:t>
            </a:r>
          </a:p>
        </p:txBody>
      </p:sp>
      <p:sp>
        <p:nvSpPr>
          <p:cNvPr id="102" name="Oval 101" descr="team member headshot&#10;">
            <a:extLst>
              <a:ext uri="{FF2B5EF4-FFF2-40B4-BE49-F238E27FC236}">
                <a16:creationId xmlns:a16="http://schemas.microsoft.com/office/drawing/2014/main" id="{2F2D0AB7-35EA-41D1-A1CE-1B6E161CADD2}"/>
              </a:ext>
            </a:extLst>
          </p:cNvPr>
          <p:cNvSpPr/>
          <p:nvPr/>
        </p:nvSpPr>
        <p:spPr>
          <a:xfrm>
            <a:off x="6146881" y="3922775"/>
            <a:ext cx="777240" cy="777240"/>
          </a:xfrm>
          <a:prstGeom prst="ellipse">
            <a:avLst/>
          </a:prstGeom>
          <a:blipFill dpi="0" rotWithShape="1"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9FBBC56F-8F0C-4B9E-8708-C5382A6156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6543998" y="3923114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7 w 1463040"/>
              <a:gd name="connsiteY3" fmla="*/ 0 h 777240"/>
              <a:gd name="connsiteX4" fmla="*/ 1463040 w 1463040"/>
              <a:gd name="connsiteY4" fmla="*/ 388620 h 777240"/>
              <a:gd name="connsiteX5" fmla="*/ 1074647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7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7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3">
                    <a:lumMod val="50000"/>
                  </a:schemeClr>
                </a:solidFill>
              </a:rPr>
              <a:t>April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Marketing Manager</a:t>
            </a:r>
          </a:p>
        </p:txBody>
      </p:sp>
      <p:sp>
        <p:nvSpPr>
          <p:cNvPr id="112" name="Oval 111" descr="team member headshot&#10;">
            <a:extLst>
              <a:ext uri="{FF2B5EF4-FFF2-40B4-BE49-F238E27FC236}">
                <a16:creationId xmlns:a16="http://schemas.microsoft.com/office/drawing/2014/main" id="{01898BD1-5B00-44BD-9135-4BED4EBA2263}"/>
              </a:ext>
            </a:extLst>
          </p:cNvPr>
          <p:cNvSpPr/>
          <p:nvPr/>
        </p:nvSpPr>
        <p:spPr>
          <a:xfrm>
            <a:off x="8102013" y="3008464"/>
            <a:ext cx="777240" cy="777240"/>
          </a:xfrm>
          <a:prstGeom prst="ellipse">
            <a:avLst/>
          </a:prstGeom>
          <a:blipFill dpi="0" rotWithShape="1"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DD7CD539-73DA-49DE-B59E-6A5B1038AB5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499130" y="300880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6 w 1463040"/>
              <a:gd name="connsiteY3" fmla="*/ 0 h 777240"/>
              <a:gd name="connsiteX4" fmla="*/ 1463040 w 1463040"/>
              <a:gd name="connsiteY4" fmla="*/ 388620 h 777240"/>
              <a:gd name="connsiteX5" fmla="*/ 1074646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5427 h 777240"/>
              <a:gd name="connsiteX10" fmla="*/ 63698 w 1463040"/>
              <a:gd name="connsiteY10" fmla="*/ 769006 h 777240"/>
              <a:gd name="connsiteX11" fmla="*/ 373997 w 1463040"/>
              <a:gd name="connsiteY11" fmla="*/ 388281 h 777240"/>
              <a:gd name="connsiteX12" fmla="*/ 63698 w 1463040"/>
              <a:gd name="connsiteY12" fmla="*/ 7557 h 777240"/>
              <a:gd name="connsiteX13" fmla="*/ 0 w 1463040"/>
              <a:gd name="connsiteY13" fmla="*/ 1135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6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6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5427"/>
                </a:lnTo>
                <a:lnTo>
                  <a:pt x="63698" y="769006"/>
                </a:lnTo>
                <a:cubicBezTo>
                  <a:pt x="240785" y="732768"/>
                  <a:pt x="373997" y="576082"/>
                  <a:pt x="373997" y="388281"/>
                </a:cubicBezTo>
                <a:cubicBezTo>
                  <a:pt x="373997" y="200481"/>
                  <a:pt x="240785" y="43794"/>
                  <a:pt x="63698" y="7557"/>
                </a:cubicBezTo>
                <a:lnTo>
                  <a:pt x="0" y="113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Kalle Persson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Product</a:t>
            </a:r>
          </a:p>
        </p:txBody>
      </p:sp>
      <p:sp>
        <p:nvSpPr>
          <p:cNvPr id="109" name="Oval 108" descr="team member headshot&#10;">
            <a:extLst>
              <a:ext uri="{FF2B5EF4-FFF2-40B4-BE49-F238E27FC236}">
                <a16:creationId xmlns:a16="http://schemas.microsoft.com/office/drawing/2014/main" id="{8D7B2824-5242-4785-857E-8F5B5455DBB9}"/>
              </a:ext>
            </a:extLst>
          </p:cNvPr>
          <p:cNvSpPr/>
          <p:nvPr/>
        </p:nvSpPr>
        <p:spPr>
          <a:xfrm>
            <a:off x="8102013" y="3922775"/>
            <a:ext cx="777240" cy="777240"/>
          </a:xfrm>
          <a:prstGeom prst="ellipse">
            <a:avLst/>
          </a:prstGeom>
          <a:blipFill dpi="0" rotWithShape="1"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CFAE2E21-0C65-4B4E-9C93-468B25FE3D8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499130" y="3923114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6 w 1463040"/>
              <a:gd name="connsiteY3" fmla="*/ 0 h 777240"/>
              <a:gd name="connsiteX4" fmla="*/ 1463040 w 1463040"/>
              <a:gd name="connsiteY4" fmla="*/ 388620 h 777240"/>
              <a:gd name="connsiteX5" fmla="*/ 1074646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5427 h 777240"/>
              <a:gd name="connsiteX10" fmla="*/ 63698 w 1463040"/>
              <a:gd name="connsiteY10" fmla="*/ 769006 h 777240"/>
              <a:gd name="connsiteX11" fmla="*/ 373997 w 1463040"/>
              <a:gd name="connsiteY11" fmla="*/ 388281 h 777240"/>
              <a:gd name="connsiteX12" fmla="*/ 63698 w 1463040"/>
              <a:gd name="connsiteY12" fmla="*/ 7557 h 777240"/>
              <a:gd name="connsiteX13" fmla="*/ 0 w 1463040"/>
              <a:gd name="connsiteY13" fmla="*/ 1135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6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6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5427"/>
                </a:lnTo>
                <a:lnTo>
                  <a:pt x="63698" y="769006"/>
                </a:lnTo>
                <a:cubicBezTo>
                  <a:pt x="240785" y="732769"/>
                  <a:pt x="373997" y="576082"/>
                  <a:pt x="373997" y="388281"/>
                </a:cubicBezTo>
                <a:cubicBezTo>
                  <a:pt x="373997" y="200481"/>
                  <a:pt x="240785" y="43794"/>
                  <a:pt x="63698" y="7557"/>
                </a:cubicBezTo>
                <a:lnTo>
                  <a:pt x="0" y="113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Jens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15" name="Oval 114" descr="team member headshot&#10;">
            <a:extLst>
              <a:ext uri="{FF2B5EF4-FFF2-40B4-BE49-F238E27FC236}">
                <a16:creationId xmlns:a16="http://schemas.microsoft.com/office/drawing/2014/main" id="{757DF907-65C5-480E-86C2-754403B73680}"/>
              </a:ext>
            </a:extLst>
          </p:cNvPr>
          <p:cNvSpPr/>
          <p:nvPr/>
        </p:nvSpPr>
        <p:spPr>
          <a:xfrm>
            <a:off x="8095887" y="4782078"/>
            <a:ext cx="777240" cy="777240"/>
          </a:xfrm>
          <a:prstGeom prst="ellipse">
            <a:avLst/>
          </a:prstGeom>
          <a:blipFill dpi="0" rotWithShape="1"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1AFB1246-C9BE-4226-99A3-3E2341A72B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493004" y="4782417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6 w 1463040"/>
              <a:gd name="connsiteY3" fmla="*/ 0 h 777240"/>
              <a:gd name="connsiteX4" fmla="*/ 1463040 w 1463040"/>
              <a:gd name="connsiteY4" fmla="*/ 388620 h 777240"/>
              <a:gd name="connsiteX5" fmla="*/ 1074646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6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6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Alexander Martensson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19" name="Oval 118" descr="team member headshot&#10;">
            <a:extLst>
              <a:ext uri="{FF2B5EF4-FFF2-40B4-BE49-F238E27FC236}">
                <a16:creationId xmlns:a16="http://schemas.microsoft.com/office/drawing/2014/main" id="{97911C43-B651-4764-8939-9A4A5DE778B7}"/>
              </a:ext>
            </a:extLst>
          </p:cNvPr>
          <p:cNvSpPr/>
          <p:nvPr/>
        </p:nvSpPr>
        <p:spPr>
          <a:xfrm>
            <a:off x="8095887" y="5650893"/>
            <a:ext cx="777240" cy="777240"/>
          </a:xfrm>
          <a:prstGeom prst="ellipse">
            <a:avLst/>
          </a:prstGeom>
          <a:blipFill dpi="0" rotWithShape="1"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1" name="Freeform: Shape 150">
            <a:extLst>
              <a:ext uri="{FF2B5EF4-FFF2-40B4-BE49-F238E27FC236}">
                <a16:creationId xmlns:a16="http://schemas.microsoft.com/office/drawing/2014/main" id="{235D3EA8-C256-4F3D-B885-70DECB75E2D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493004" y="5651232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6 w 1463040"/>
              <a:gd name="connsiteY3" fmla="*/ 0 h 777240"/>
              <a:gd name="connsiteX4" fmla="*/ 1463040 w 1463040"/>
              <a:gd name="connsiteY4" fmla="*/ 388620 h 777240"/>
              <a:gd name="connsiteX5" fmla="*/ 1074646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6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6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Ian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Product Manager </a:t>
            </a:r>
          </a:p>
        </p:txBody>
      </p:sp>
      <p:sp>
        <p:nvSpPr>
          <p:cNvPr id="125" name="Oval 124" descr="team member headshot&#10;">
            <a:extLst>
              <a:ext uri="{FF2B5EF4-FFF2-40B4-BE49-F238E27FC236}">
                <a16:creationId xmlns:a16="http://schemas.microsoft.com/office/drawing/2014/main" id="{57000941-456D-4BF2-9799-3875E635737E}"/>
              </a:ext>
            </a:extLst>
          </p:cNvPr>
          <p:cNvSpPr/>
          <p:nvPr/>
        </p:nvSpPr>
        <p:spPr>
          <a:xfrm>
            <a:off x="10057145" y="3008464"/>
            <a:ext cx="777240" cy="777240"/>
          </a:xfrm>
          <a:prstGeom prst="ellipse">
            <a:avLst/>
          </a:prstGeom>
          <a:blipFill dpi="0" rotWithShape="1"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FE9C2AFD-C05A-42A3-85AC-D56BAAD88A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454262" y="3008803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6 w 1463040"/>
              <a:gd name="connsiteY3" fmla="*/ 0 h 777240"/>
              <a:gd name="connsiteX4" fmla="*/ 1463040 w 1463040"/>
              <a:gd name="connsiteY4" fmla="*/ 388620 h 777240"/>
              <a:gd name="connsiteX5" fmla="*/ 1074646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6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6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8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Victoria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VP Human Resources</a:t>
            </a:r>
          </a:p>
        </p:txBody>
      </p:sp>
      <p:sp>
        <p:nvSpPr>
          <p:cNvPr id="122" name="Oval 121" descr="team member headshot&#10;">
            <a:extLst>
              <a:ext uri="{FF2B5EF4-FFF2-40B4-BE49-F238E27FC236}">
                <a16:creationId xmlns:a16="http://schemas.microsoft.com/office/drawing/2014/main" id="{5C8AD938-AB15-41F0-8776-3E54A1342885}"/>
              </a:ext>
            </a:extLst>
          </p:cNvPr>
          <p:cNvSpPr/>
          <p:nvPr/>
        </p:nvSpPr>
        <p:spPr>
          <a:xfrm>
            <a:off x="10057145" y="3922775"/>
            <a:ext cx="777240" cy="777240"/>
          </a:xfrm>
          <a:prstGeom prst="ellipse">
            <a:avLst/>
          </a:prstGeom>
          <a:blipFill dpi="0" rotWithShape="1"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F891B7B3-F100-411D-B13A-E0DEECB366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0454262" y="3923114"/>
            <a:ext cx="1463040" cy="777240"/>
          </a:xfrm>
          <a:custGeom>
            <a:avLst/>
            <a:gdLst>
              <a:gd name="connsiteX0" fmla="*/ 0 w 1463040"/>
              <a:gd name="connsiteY0" fmla="*/ 0 h 777240"/>
              <a:gd name="connsiteX1" fmla="*/ 394958 w 1463040"/>
              <a:gd name="connsiteY1" fmla="*/ 0 h 777240"/>
              <a:gd name="connsiteX2" fmla="*/ 1063934 w 1463040"/>
              <a:gd name="connsiteY2" fmla="*/ 0 h 777240"/>
              <a:gd name="connsiteX3" fmla="*/ 1074646 w 1463040"/>
              <a:gd name="connsiteY3" fmla="*/ 0 h 777240"/>
              <a:gd name="connsiteX4" fmla="*/ 1463040 w 1463040"/>
              <a:gd name="connsiteY4" fmla="*/ 388620 h 777240"/>
              <a:gd name="connsiteX5" fmla="*/ 1074646 w 1463040"/>
              <a:gd name="connsiteY5" fmla="*/ 777240 h 777240"/>
              <a:gd name="connsiteX6" fmla="*/ 1063934 w 1463040"/>
              <a:gd name="connsiteY6" fmla="*/ 777240 h 777240"/>
              <a:gd name="connsiteX7" fmla="*/ 394958 w 1463040"/>
              <a:gd name="connsiteY7" fmla="*/ 777240 h 777240"/>
              <a:gd name="connsiteX8" fmla="*/ 0 w 1463040"/>
              <a:gd name="connsiteY8" fmla="*/ 777240 h 777240"/>
              <a:gd name="connsiteX9" fmla="*/ 0 w 1463040"/>
              <a:gd name="connsiteY9" fmla="*/ 776045 h 777240"/>
              <a:gd name="connsiteX10" fmla="*/ 69824 w 1463040"/>
              <a:gd name="connsiteY10" fmla="*/ 769006 h 777240"/>
              <a:gd name="connsiteX11" fmla="*/ 380123 w 1463040"/>
              <a:gd name="connsiteY11" fmla="*/ 388281 h 777240"/>
              <a:gd name="connsiteX12" fmla="*/ 69824 w 1463040"/>
              <a:gd name="connsiteY12" fmla="*/ 7557 h 777240"/>
              <a:gd name="connsiteX13" fmla="*/ 0 w 1463040"/>
              <a:gd name="connsiteY13" fmla="*/ 518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3040" h="777240">
                <a:moveTo>
                  <a:pt x="0" y="0"/>
                </a:moveTo>
                <a:lnTo>
                  <a:pt x="394958" y="0"/>
                </a:lnTo>
                <a:lnTo>
                  <a:pt x="1063934" y="0"/>
                </a:lnTo>
                <a:lnTo>
                  <a:pt x="1074646" y="0"/>
                </a:lnTo>
                <a:cubicBezTo>
                  <a:pt x="1289151" y="0"/>
                  <a:pt x="1463040" y="173991"/>
                  <a:pt x="1463040" y="388620"/>
                </a:cubicBezTo>
                <a:cubicBezTo>
                  <a:pt x="1463040" y="603249"/>
                  <a:pt x="1289151" y="777240"/>
                  <a:pt x="1074646" y="777240"/>
                </a:cubicBezTo>
                <a:lnTo>
                  <a:pt x="1063934" y="777240"/>
                </a:lnTo>
                <a:lnTo>
                  <a:pt x="394958" y="777240"/>
                </a:lnTo>
                <a:lnTo>
                  <a:pt x="0" y="777240"/>
                </a:lnTo>
                <a:lnTo>
                  <a:pt x="0" y="776045"/>
                </a:lnTo>
                <a:lnTo>
                  <a:pt x="69824" y="769006"/>
                </a:lnTo>
                <a:cubicBezTo>
                  <a:pt x="246911" y="732769"/>
                  <a:pt x="380123" y="576082"/>
                  <a:pt x="380123" y="388281"/>
                </a:cubicBezTo>
                <a:cubicBezTo>
                  <a:pt x="380123" y="200481"/>
                  <a:pt x="246911" y="43794"/>
                  <a:pt x="69824" y="7557"/>
                </a:cubicBezTo>
                <a:lnTo>
                  <a:pt x="0" y="51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28575" cap="rnd" cmpd="sng" algn="ctr">
            <a:noFill/>
            <a:prstDash val="solid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57200" tIns="5715" rIns="91440" bIns="54011" numCol="1" spcCol="1270" anchor="ctr" anchorCtr="0">
            <a:noAutofit/>
            <a:flatTx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b="1" dirty="0">
                <a:solidFill>
                  <a:schemeClr val="accent5">
                    <a:lumMod val="50000"/>
                  </a:schemeClr>
                </a:solidFill>
              </a:rPr>
              <a:t>Angelica Hansson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900" dirty="0">
                <a:solidFill>
                  <a:schemeClr val="tx1"/>
                </a:solidFill>
              </a:rPr>
              <a:t>HR Manager</a:t>
            </a:r>
          </a:p>
        </p:txBody>
      </p:sp>
    </p:spTree>
    <p:extLst>
      <p:ext uri="{BB962C8B-B14F-4D97-AF65-F5344CB8AC3E}">
        <p14:creationId xmlns:p14="http://schemas.microsoft.com/office/powerpoint/2010/main" val="275777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2.xml><?xml version="1.0" encoding="utf-8"?>
<a:theme xmlns:a="http://schemas.openxmlformats.org/drawingml/2006/main" name="Office Theme">
  <a:themeElements>
    <a:clrScheme name="Custom 59">
      <a:dk1>
        <a:srgbClr val="000000"/>
      </a:dk1>
      <a:lt1>
        <a:sysClr val="window" lastClr="FFFFFF"/>
      </a:lt1>
      <a:dk2>
        <a:srgbClr val="8439BD"/>
      </a:dk2>
      <a:lt2>
        <a:srgbClr val="FFFFFF"/>
      </a:lt2>
      <a:accent1>
        <a:srgbClr val="0EABB7"/>
      </a:accent1>
      <a:accent2>
        <a:srgbClr val="4868E5"/>
      </a:accent2>
      <a:accent3>
        <a:srgbClr val="20A472"/>
      </a:accent3>
      <a:accent4>
        <a:srgbClr val="B13DC8"/>
      </a:accent4>
      <a:accent5>
        <a:srgbClr val="172DA6"/>
      </a:accent5>
      <a:accent6>
        <a:srgbClr val="00B0F0"/>
      </a:accent6>
      <a:hlink>
        <a:srgbClr val="00B0F0"/>
      </a:hlink>
      <a:folHlink>
        <a:srgbClr val="B036B3"/>
      </a:folHlink>
    </a:clrScheme>
    <a:fontScheme name="Custom 26">
      <a:majorFont>
        <a:latin typeface="Speak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283905_win32_fixed" id="{D6B5527E-1465-4324-9D1A-59E4CD66E05C}" vid="{022E1543-F1D1-4CD4-8804-8287253A99A8}"/>
    </a:ext>
  </a:extLst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/>
  <ap:TotalTime>0</ap:TotalTime>
  <ap:Words>242</ap:Words>
  <ap:Application>Microsoft Office PowerPoint</ap:Application>
  <ap:PresentationFormat>Widescreen</ap:PresentationFormat>
  <ap:Paragraphs>128</ap:Paragraphs>
  <ap:Slides>3</ap:Slides>
  <ap:Notes>3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ap:HeadingPairs>
  <ap:TitlesOfParts>
    <vt:vector baseType="lpstr" size="8">
      <vt:lpstr>Arial</vt:lpstr>
      <vt:lpstr>Avenir Next LT Pro Light</vt:lpstr>
      <vt:lpstr>Calibri</vt:lpstr>
      <vt:lpstr>Speak Pro</vt:lpstr>
      <vt:lpstr>Office Theme</vt:lpstr>
      <vt:lpstr>CONTOSO</vt:lpstr>
      <vt:lpstr>CONTOSO </vt:lpstr>
      <vt:lpstr>CONTOSO  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2021-11-11T23:05:29Z</dcterms:created>
  <dcterms:modified xsi:type="dcterms:W3CDTF">2021-11-11T23:05:41Z</dcterms:modified>
</cp:coreProperties>
</file>