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71.xml" ContentType="application/vnd.openxmlformats-officedocument.presentationml.slide+xml"/>
  <Override PartName="/ppt/slideLayouts/slideLayout9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11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10.xml" ContentType="application/vnd.openxmlformats-officedocument.presentationml.slideLayout+xml"/>
  <Override PartName="/ppt/slideLayouts/slideLayout1111.xml" ContentType="application/vnd.openxmlformats-officedocument.presentationml.slideLayout+xml"/>
  <Override PartName="/ppt/slideLayouts/slideLayout512.xml" ContentType="application/vnd.openxmlformats-officedocument.presentationml.slideLayout+xml"/>
  <Override PartName="/ppt/slideLayouts/slideLayout1513.xml" ContentType="application/vnd.openxmlformats-officedocument.presentationml.slideLayout+xml"/>
  <Override PartName="/ppt/slideLayouts/slideLayout1014.xml" ContentType="application/vnd.openxmlformats-officedocument.presentationml.slideLayout+xml"/>
  <Override PartName="/ppt/slideLayouts/slideLayout415.xml" ContentType="application/vnd.openxmlformats-officedocument.presentationml.slideLayout+xml"/>
  <Override PartName="/ppt/slideLayouts/slideLayout1416.xml" ContentType="application/vnd.openxmlformats-officedocument.presentationml.slideLayout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22.xml" ContentType="application/vnd.openxmlformats-officedocument.presentationml.slide+xml"/>
  <Override PartName="/ppt/notesSlides/notesSlide21.xml" ContentType="application/vnd.openxmlformats-officedocument.presentationml.notesSlide+xml"/>
  <Override PartName="/customXml/item2.xml" ContentType="application/xml"/>
  <Override PartName="/customXml/itemProps21.xml" ContentType="application/vnd.openxmlformats-officedocument.customXmlProperties+xml"/>
  <Override PartName="/ppt/slides/slide63.xml" ContentType="application/vnd.openxmlformats-officedocument.presentationml.slide+xml"/>
  <Override PartName="/ppt/slides/slide114.xml" ContentType="application/vnd.openxmlformats-officedocument.presentationml.slide+xml"/>
  <Override PartName="/ppt/slides/slide15.xml" ContentType="application/vnd.openxmlformats-officedocument.presentationml.slide+xml"/>
  <Override PartName="/ppt/notesSlides/notesSlide12.xml" ContentType="application/vnd.openxmlformats-officedocument.presentationml.notesSlide+xml"/>
  <Override PartName="/ppt/viewProps.xml" ContentType="application/vnd.openxmlformats-officedocument.presentationml.viewProps+xml"/>
  <Override PartName="/customXml/item12.xml" ContentType="application/xml"/>
  <Override PartName="/customXml/itemProps12.xml" ContentType="application/vnd.openxmlformats-officedocument.customXmlProperties+xml"/>
  <Override PartName="/ppt/slides/slide56.xml" ContentType="application/vnd.openxmlformats-officedocument.presentationml.slide+xml"/>
  <Override PartName="/ppt/slides/slide10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slides/slide99.xml" ContentType="application/vnd.openxmlformats-officedocument.presentationml.slide+xml"/>
  <Override PartName="/ppt/authors.xml" ContentType="application/vnd.ms-powerpoint.authors+xml"/>
  <Override PartName="/ppt/slides/slide310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11.xml" ContentType="application/vnd.openxmlformats-officedocument.presentationml.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33.xml" ContentType="application/xml"/>
  <Override PartName="/customXml/itemProps3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3" r:id="rId2"/>
    <p:sldId id="275" r:id="rId3"/>
    <p:sldId id="277" r:id="rId4"/>
    <p:sldId id="280" r:id="rId5"/>
    <p:sldId id="281" r:id="rId6"/>
    <p:sldId id="282" r:id="rId7"/>
    <p:sldId id="279" r:id="rId8"/>
    <p:sldId id="283" r:id="rId9"/>
    <p:sldId id="276" r:id="rId10"/>
    <p:sldId id="278" r:id="rId11"/>
    <p:sldId id="274" r:id="rId12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224" userDrawn="1">
          <p15:clr>
            <a:srgbClr val="A4A3A4"/>
          </p15:clr>
        </p15:guide>
        <p15:guide id="3" pos="7368" userDrawn="1">
          <p15:clr>
            <a:srgbClr val="A4A3A4"/>
          </p15:clr>
        </p15:guide>
        <p15:guide id="4" pos="312" userDrawn="1">
          <p15:clr>
            <a:srgbClr val="A4A3A4"/>
          </p15:clr>
        </p15:guide>
        <p15:guide id="6" orient="horz" pos="2856" userDrawn="1">
          <p15:clr>
            <a:srgbClr val="A4A3A4"/>
          </p15:clr>
        </p15:guide>
        <p15:guide id="7" pos="5928" userDrawn="1">
          <p15:clr>
            <a:srgbClr val="A4A3A4"/>
          </p15:clr>
        </p15:guide>
        <p15:guide id="8" pos="6168" userDrawn="1">
          <p15:clr>
            <a:srgbClr val="A4A3A4"/>
          </p15:clr>
        </p15:guide>
        <p15:guide id="9" pos="1512" userDrawn="1">
          <p15:clr>
            <a:srgbClr val="A4A3A4"/>
          </p15:clr>
        </p15:guide>
        <p15:guide id="10" orient="horz" pos="264" userDrawn="1">
          <p15:clr>
            <a:srgbClr val="A4A3A4"/>
          </p15:clr>
        </p15:guide>
        <p15:guide id="11" pos="2496" userDrawn="1">
          <p15:clr>
            <a:srgbClr val="A4A3A4"/>
          </p15:clr>
        </p15:guide>
        <p15:guide id="12" pos="2688" userDrawn="1">
          <p15:clr>
            <a:srgbClr val="A4A3A4"/>
          </p15:clr>
        </p15:guide>
        <p15:guide id="13" pos="4536" userDrawn="1">
          <p15:clr>
            <a:srgbClr val="A4A3A4"/>
          </p15:clr>
        </p15:guide>
        <p15:guide id="14" pos="4008" userDrawn="1">
          <p15:clr>
            <a:srgbClr val="A4A3A4"/>
          </p15:clr>
        </p15:guide>
        <p15:guide id="15" pos="4944" userDrawn="1">
          <p15:clr>
            <a:srgbClr val="A4A3A4"/>
          </p15:clr>
        </p15:guide>
        <p15:guide id="16" pos="5136" userDrawn="1">
          <p15:clr>
            <a:srgbClr val="A4A3A4"/>
          </p15:clr>
        </p15:guide>
        <p15:guide id="17" orient="horz" pos="1584" userDrawn="1">
          <p15:clr>
            <a:srgbClr val="A4A3A4"/>
          </p15:clr>
        </p15:guide>
        <p15:guide id="18" orient="horz" pos="2736" userDrawn="1">
          <p15:clr>
            <a:srgbClr val="A4A3A4"/>
          </p15:clr>
        </p15:guide>
        <p15:guide id="19" orient="horz" pos="3648" userDrawn="1">
          <p15:clr>
            <a:srgbClr val="A4A3A4"/>
          </p15:clr>
        </p15:guide>
        <p15:guide id="20" orient="horz" pos="864" userDrawn="1">
          <p15:clr>
            <a:srgbClr val="A4A3A4"/>
          </p15:clr>
        </p15:guide>
        <p15:guide id="21" orient="horz" pos="3984" userDrawn="1">
          <p15:clr>
            <a:srgbClr val="A4A3A4"/>
          </p15:clr>
        </p15:guide>
        <p15:guide id="22" pos="456" userDrawn="1">
          <p15:clr>
            <a:srgbClr val="A4A3A4"/>
          </p15:clr>
        </p15:guide>
        <p15:guide id="23" pos="7248" userDrawn="1">
          <p15:clr>
            <a:srgbClr val="A4A3A4"/>
          </p15:clr>
        </p15:guide>
        <p15:guide id="24" orient="horz" pos="1920" userDrawn="1">
          <p15:clr>
            <a:srgbClr val="A4A3A4"/>
          </p15:clr>
        </p15:guide>
        <p15:guide id="25" orient="horz" pos="2256" userDrawn="1">
          <p15:clr>
            <a:srgbClr val="A4A3A4"/>
          </p15:clr>
        </p15:guide>
        <p15:guide id="26" pos="7176" userDrawn="1">
          <p15:clr>
            <a:srgbClr val="A4A3A4"/>
          </p15:clr>
        </p15:guide>
        <p15:guide id="27" orient="horz" pos="1704" userDrawn="1">
          <p15:clr>
            <a:srgbClr val="A4A3A4"/>
          </p15:clr>
        </p15:guide>
        <p15:guide id="28" pos="4176" userDrawn="1">
          <p15:clr>
            <a:srgbClr val="A4A3A4"/>
          </p15:clr>
        </p15:guide>
        <p15:guide id="29" orient="horz" pos="2592" userDrawn="1">
          <p15:clr>
            <a:srgbClr val="A4A3A4"/>
          </p15:clr>
        </p15:guide>
        <p15:guide id="30" pos="6912" userDrawn="1">
          <p15:clr>
            <a:srgbClr val="A4A3A4"/>
          </p15:clr>
        </p15:guide>
        <p15:guide id="31" pos="35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BEB2"/>
    <a:srgbClr val="753F2D"/>
    <a:srgbClr val="5E3324"/>
    <a:srgbClr val="8A4C34"/>
    <a:srgbClr val="815550"/>
    <a:srgbClr val="A3573E"/>
    <a:srgbClr val="E7E6E6"/>
    <a:srgbClr val="C28D6D"/>
    <a:srgbClr val="D2986F"/>
    <a:srgbClr val="333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2"/>
    <p:restoredTop sz="96327"/>
  </p:normalViewPr>
  <p:slideViewPr>
    <p:cSldViewPr snapToGrid="0">
      <p:cViewPr>
        <p:scale>
          <a:sx n="100" d="100"/>
          <a:sy n="100" d="100"/>
        </p:scale>
        <p:origin x="-845" y="58"/>
      </p:cViewPr>
      <p:guideLst>
        <p:guide orient="horz" pos="1224"/>
        <p:guide pos="7368"/>
        <p:guide pos="312"/>
        <p:guide orient="horz" pos="2856"/>
        <p:guide pos="5928"/>
        <p:guide pos="6168"/>
        <p:guide pos="1512"/>
        <p:guide orient="horz" pos="264"/>
        <p:guide pos="2496"/>
        <p:guide pos="2688"/>
        <p:guide pos="4536"/>
        <p:guide pos="4008"/>
        <p:guide pos="4944"/>
        <p:guide pos="5136"/>
        <p:guide orient="horz" pos="1584"/>
        <p:guide orient="horz" pos="2736"/>
        <p:guide orient="horz" pos="3648"/>
        <p:guide orient="horz" pos="864"/>
        <p:guide orient="horz" pos="3984"/>
        <p:guide pos="456"/>
        <p:guide pos="7248"/>
        <p:guide orient="horz" pos="1920"/>
        <p:guide orient="horz" pos="2256"/>
        <p:guide pos="7176"/>
        <p:guide orient="horz" pos="1704"/>
        <p:guide pos="4176"/>
        <p:guide orient="horz" pos="2592"/>
        <p:guide pos="6912"/>
        <p:guide pos="355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.xml" Id="rId8" /><Relationship Type="http://schemas.openxmlformats.org/officeDocument/2006/relationships/notesMaster" Target="/ppt/notesMasters/notesMaster11.xml" Id="rId13" /><Relationship Type="http://schemas.openxmlformats.org/officeDocument/2006/relationships/tableStyles" Target="/ppt/tableStyles.xml" Id="rId18" /><Relationship Type="http://schemas.openxmlformats.org/officeDocument/2006/relationships/slide" Target="/ppt/slides/slide22.xml" Id="rId3" /><Relationship Type="http://schemas.openxmlformats.org/officeDocument/2006/relationships/customXml" Target="/customXml/item2.xml" Id="rId21" /><Relationship Type="http://schemas.openxmlformats.org/officeDocument/2006/relationships/slide" Target="/ppt/slides/slide63.xml" Id="rId7" /><Relationship Type="http://schemas.openxmlformats.org/officeDocument/2006/relationships/slide" Target="/ppt/slides/slide114.xml" Id="rId12" /><Relationship Type="http://schemas.openxmlformats.org/officeDocument/2006/relationships/theme" Target="/ppt/theme/theme11.xml" Id="rId17" /><Relationship Type="http://schemas.openxmlformats.org/officeDocument/2006/relationships/slide" Target="/ppt/slides/slide15.xml" Id="rId2" /><Relationship Type="http://schemas.openxmlformats.org/officeDocument/2006/relationships/viewProps" Target="/ppt/viewProps.xml" Id="rId16" /><Relationship Type="http://schemas.openxmlformats.org/officeDocument/2006/relationships/customXml" Target="/customXml/item12.xml" Id="rId20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6.xml" Id="rId6" /><Relationship Type="http://schemas.openxmlformats.org/officeDocument/2006/relationships/slide" Target="/ppt/slides/slide107.xml" Id="rId11" /><Relationship Type="http://schemas.openxmlformats.org/officeDocument/2006/relationships/slide" Target="/ppt/slides/slide48.xml" Id="rId5" /><Relationship Type="http://schemas.openxmlformats.org/officeDocument/2006/relationships/presProps" Target="/ppt/presProps.xml" Id="rId15" /><Relationship Type="http://schemas.openxmlformats.org/officeDocument/2006/relationships/slide" Target="/ppt/slides/slide99.xml" Id="rId10" /><Relationship Type="http://schemas.microsoft.com/office/2018/10/relationships/authors" Target="/ppt/authors.xml" Id="rId19" /><Relationship Type="http://schemas.openxmlformats.org/officeDocument/2006/relationships/slide" Target="/ppt/slides/slide310.xml" Id="rId4" /><Relationship Type="http://schemas.openxmlformats.org/officeDocument/2006/relationships/slide" Target="/ppt/slides/slide811.xml" Id="rId9" /><Relationship Type="http://schemas.openxmlformats.org/officeDocument/2006/relationships/handoutMaster" Target="/ppt/handoutMasters/handoutMaster11.xml" Id="rId14" /><Relationship Type="http://schemas.openxmlformats.org/officeDocument/2006/relationships/customXml" Target="/customXml/item33.xml" Id="rId22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8B30D67-EB7C-4323-A6AB-20071C4FCC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6DD94-0E47-FE33-5C0F-9E497B99BE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33F7E-3633-4FA3-974D-CA21FB24834F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36FF0-1B83-FCD7-197D-6F6CBEA8FE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A88305-7C09-5A95-A84B-C7CEA8D00F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82836-E43C-41FF-A11B-3D8AB6E68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8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5F7B4-7442-4021-9F1E-8BC3C363C892}" type="datetimeFigureOut">
              <a:rPr lang="en-US" noProof="0" smtClean="0"/>
              <a:t>7/15/2022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E012-9E2E-4477-8B5C-4E7D4E9BCBA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938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2.xml.rels>&#65279;<?xml version="1.0" encoding="utf-8"?><Relationships xmlns="http://schemas.openxmlformats.org/package/2006/relationships"><Relationship Type="http://schemas.openxmlformats.org/officeDocument/2006/relationships/slide" Target="/ppt/slides/slide15.xml" Id="rId2" /><Relationship Type="http://schemas.openxmlformats.org/officeDocument/2006/relationships/notesMaster" Target="/ppt/notesMasters/notesMaster11.xml" Id="rId1" /></Relationships>
</file>

<file path=ppt/notesSlides/_rels/notesSlide21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10.xml" Id="rId2" /><Relationship Type="http://schemas.openxmlformats.org/officeDocument/2006/relationships/notesMaster" Target="/ppt/notesMasters/notesMaster11.xml" Id="rId1" /></Relationship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DE012-9E2E-4477-8B5C-4E7D4E9BCB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925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DE012-9E2E-4477-8B5C-4E7D4E9BCBA6}" type="slidenum">
              <a:rPr lang="en-US" noProof="0" smtClean="0"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324392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DE012-9E2E-4477-8B5C-4E7D4E9BCBA6}" type="slidenum">
              <a:rPr lang="en-US" noProof="0" smtClean="0"/>
              <a:t>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73130920"/>
      </p:ext>
    </p:extLst>
  </p:cSld>
  <p:clrMapOvr>
    <a:masterClrMapping/>
  </p:clrMapOvr>
</p:notes>
</file>

<file path=ppt/slideLayouts/_rels/slideLayout10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1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5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6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noProof="0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2784B99-8374-AA22-4161-578F9BF77E2B}"/>
              </a:ext>
            </a:extLst>
          </p:cNvPr>
          <p:cNvGrpSpPr/>
          <p:nvPr userDrawn="1"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F45B19-145D-7398-7A64-A88B28251AAD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029EB3C-D7BA-1FCE-3158-8F1116C6F5BE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22576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2576" y="4443984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20824" y="3401568"/>
            <a:ext cx="8379220" cy="975260"/>
          </a:xfrm>
        </p:spPr>
        <p:txBody>
          <a:bodyPr numCol="2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20824" y="4901184"/>
            <a:ext cx="8379220" cy="975260"/>
          </a:xfrm>
        </p:spPr>
        <p:txBody>
          <a:bodyPr numCol="2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89022592"/>
      </p:ext>
    </p:extLst>
  </p:cSld>
  <p:clrMapOvr>
    <a:masterClrMapping/>
  </p:clrMapOvr>
</p:sldLayout>
</file>

<file path=ppt/slideLayouts/slideLayout1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871708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34256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05072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8221A12-8B19-605A-2244-2D732269C955}"/>
              </a:ext>
            </a:extLst>
          </p:cNvPr>
          <p:cNvGrpSpPr/>
          <p:nvPr userDrawn="1"/>
        </p:nvGrpSpPr>
        <p:grpSpPr>
          <a:xfrm>
            <a:off x="716788" y="2527173"/>
            <a:ext cx="10758424" cy="1564"/>
            <a:chOff x="2792270" y="5541172"/>
            <a:chExt cx="11391900" cy="15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86C500B-5A93-298F-7CEF-ED445452E460}"/>
                </a:ext>
              </a:extLst>
            </p:cNvPr>
            <p:cNvCxnSpPr>
              <a:cxnSpLocks/>
            </p:cNvCxnSpPr>
            <p:nvPr/>
          </p:nvCxnSpPr>
          <p:spPr>
            <a:xfrm>
              <a:off x="2792270" y="5541172"/>
              <a:ext cx="676046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7A559BC-EF4A-29D4-CF56-6425516A5D91}"/>
                </a:ext>
              </a:extLst>
            </p:cNvPr>
            <p:cNvCxnSpPr>
              <a:cxnSpLocks/>
            </p:cNvCxnSpPr>
            <p:nvPr/>
          </p:nvCxnSpPr>
          <p:spPr>
            <a:xfrm>
              <a:off x="9552734" y="5541330"/>
              <a:ext cx="4631436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2D34186-8505-57AE-F518-0C83BF1C06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66176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ABE767DA-9D93-94AD-D34D-2B8A51A766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73568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8147566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AE86B75-C16C-C033-D27D-FF84EFB71131}"/>
              </a:ext>
            </a:extLst>
          </p:cNvPr>
          <p:cNvSpPr/>
          <p:nvPr userDrawn="1"/>
        </p:nvSpPr>
        <p:spPr>
          <a:xfrm>
            <a:off x="0" y="0"/>
            <a:ext cx="10020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31443F-EAC2-06D1-A3D1-D73510EA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432" y="1426464"/>
            <a:ext cx="6675120" cy="1702816"/>
          </a:xfrm>
        </p:spPr>
        <p:txBody>
          <a:bodyPr anchor="t"/>
          <a:lstStyle>
            <a:lvl1pPr>
              <a:lnSpc>
                <a:spcPct val="80000"/>
              </a:lnSpc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80535FC-1B0E-C4EB-FE55-190522219FEA}"/>
              </a:ext>
            </a:extLst>
          </p:cNvPr>
          <p:cNvGrpSpPr/>
          <p:nvPr userDrawn="1"/>
        </p:nvGrpSpPr>
        <p:grpSpPr>
          <a:xfrm>
            <a:off x="3979533" y="5799270"/>
            <a:ext cx="8212467" cy="0"/>
            <a:chOff x="3733800" y="5537385"/>
            <a:chExt cx="8212467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CA6B206-18E0-06D2-958F-E859A1428A5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7385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447EEA7-F856-F6C0-18DD-5D37FD51D45B}"/>
                </a:ext>
              </a:extLst>
            </p:cNvPr>
            <p:cNvCxnSpPr>
              <a:cxnSpLocks/>
            </p:cNvCxnSpPr>
            <p:nvPr/>
          </p:nvCxnSpPr>
          <p:spPr>
            <a:xfrm>
              <a:off x="9774567" y="5537385"/>
              <a:ext cx="217170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9C909AE-4D54-F197-103E-29E9C2597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7056" y="3383280"/>
            <a:ext cx="4754880" cy="2057400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2596832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28C00-D101-DFF8-7E0A-1AEBF0DB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C5F1F-F8B7-6C5F-6A7F-5F8F6128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D9287E-E726-E0E6-2871-FE77159B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60592E8-155C-36FA-DA0A-52B23CE8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763343"/>
      </p:ext>
    </p:extLst>
  </p:cSld>
  <p:clrMapOvr>
    <a:masterClrMapping/>
  </p:clrMapOvr>
</p:sldLayout>
</file>

<file path=ppt/slideLayouts/slideLayout14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64B432-06C2-E932-E96F-67CECC2E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F3471-B7F6-01DB-D712-136C1626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05956-4CA5-988F-7C93-317A88D1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56146197"/>
      </p:ext>
    </p:extLst>
  </p:cSld>
  <p:clrMapOvr>
    <a:masterClrMapping/>
  </p:clrMapOvr>
</p:sldLayout>
</file>

<file path=ppt/slideLayouts/slideLayout15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B670E-478C-D301-FCE5-E8300246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B16CD-30BD-156F-11B4-9CF89A064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C54B0-9878-1911-8DE9-EC464D202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493B1-79A4-1FA9-B462-853856DE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7EEE8-8F1E-8F14-E2ED-333A1FF2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FABEB-B6B7-2591-AE85-265A3F87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62309595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52A6A-C17E-2616-3199-C8D78E7E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705714-E101-08DD-6A13-D561A3EC2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ECB26-D659-5BC3-C669-1B45225D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64F27-6C3B-1E36-B1DC-ECB72DCF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595AB-D292-D355-47CD-748C160B1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CEE5F-F44A-DD2C-EEC3-D4C76B69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2938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B8029-33F3-9414-AD10-00871D91A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712" y="1408176"/>
            <a:ext cx="6400800" cy="2387600"/>
          </a:xfrm>
        </p:spPr>
        <p:txBody>
          <a:bodyPr anchor="t">
            <a:normAutofit/>
          </a:bodyPr>
          <a:lstStyle>
            <a:lvl1pPr algn="l">
              <a:lnSpc>
                <a:spcPct val="80000"/>
              </a:lnSpc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2B008-64B6-378D-9C5D-DCC8DFEBC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7912" y="5047488"/>
            <a:ext cx="5486400" cy="384048"/>
          </a:xfrm>
        </p:spPr>
        <p:txBody>
          <a:bodyPr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444BA9-47A2-8EBA-F11F-AF833CBC1FB6}"/>
              </a:ext>
            </a:extLst>
          </p:cNvPr>
          <p:cNvGrpSpPr/>
          <p:nvPr userDrawn="1"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7C7E957-5A54-C6BB-DBCA-B0A579E99122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5792F5-3B57-83E5-2E85-1B67A64BF570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0638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3BBE-23DC-E951-32B6-0E91B8089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836A-7452-872A-28D0-081C1338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576" y="2953512"/>
            <a:ext cx="7470648" cy="32965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  <a:defRPr sz="22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600" i="1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39F35-2573-69E0-B17D-B4B0F85C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5CE41-241D-72CD-1C8F-006A477B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t>‹#›</a:t>
            </a:fld>
            <a:endParaRPr lang="en-US" noProof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2789DD7-8E5F-BCF6-7A1E-0AC33BD880AC}"/>
              </a:ext>
            </a:extLst>
          </p:cNvPr>
          <p:cNvGrpSpPr/>
          <p:nvPr userDrawn="1"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610F86C-F479-AC03-216E-DD60112AC854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A02E8F6-3623-48C2-4F02-9472E2977FB8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82694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9D39-DAD0-D550-D3C7-42F702A78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992" y="1709738"/>
            <a:ext cx="7290458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54DFA-4C17-2AA0-0E19-8D452B73A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6992" y="4589463"/>
            <a:ext cx="72904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8D5DED-A875-4BFE-015E-C29679EC468C}"/>
              </a:ext>
            </a:extLst>
          </p:cNvPr>
          <p:cNvGrpSpPr/>
          <p:nvPr userDrawn="1"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ED54A14-B37E-AA5D-2F7D-4530DEF3C34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611F7DB-0F8D-8E5A-0137-AD5E5B20C351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2719002"/>
      </p:ext>
    </p:extLst>
  </p:cSld>
  <p:clrMapOvr>
    <a:masterClrMapping/>
  </p:clrMapOvr>
</p:sldLayout>
</file>

<file path=ppt/slideLayouts/slideLayout4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dar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 userDrawn="1"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882412-D2D4-9CF0-CD39-2EAE79B8A310}"/>
              </a:ext>
            </a:extLst>
          </p:cNvPr>
          <p:cNvCxnSpPr>
            <a:cxnSpLocks/>
          </p:cNvCxnSpPr>
          <p:nvPr userDrawn="1"/>
        </p:nvCxnSpPr>
        <p:spPr>
          <a:xfrm>
            <a:off x="4267200" y="2523744"/>
            <a:ext cx="7924800" cy="88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29B6F2-011B-853F-5BA1-FA1722B6E1C8}"/>
              </a:ext>
            </a:extLst>
          </p:cNvPr>
          <p:cNvCxnSpPr>
            <a:cxnSpLocks/>
          </p:cNvCxnSpPr>
          <p:nvPr userDrawn="1"/>
        </p:nvCxnSpPr>
        <p:spPr>
          <a:xfrm>
            <a:off x="723384" y="2523744"/>
            <a:ext cx="3543816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5111496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5111496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9611202"/>
      </p:ext>
    </p:extLst>
  </p:cSld>
  <p:clrMapOvr>
    <a:masterClrMapping/>
  </p:clrMapOvr>
</p:sldLayout>
</file>

<file path=ppt/slideLayouts/slideLayout5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ligh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 userDrawn="1"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D40495-D9DB-AA87-4474-68DA5D8CA88C}"/>
              </a:ext>
            </a:extLst>
          </p:cNvPr>
          <p:cNvGrpSpPr/>
          <p:nvPr userDrawn="1"/>
        </p:nvGrpSpPr>
        <p:grpSpPr>
          <a:xfrm rot="10800000">
            <a:off x="726958" y="2521655"/>
            <a:ext cx="11480808" cy="1"/>
            <a:chOff x="2077471" y="5539116"/>
            <a:chExt cx="11480808" cy="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15A6649-BE77-6F3F-DF74-0045E0AC6025}"/>
                </a:ext>
              </a:extLst>
            </p:cNvPr>
            <p:cNvCxnSpPr>
              <a:cxnSpLocks/>
            </p:cNvCxnSpPr>
            <p:nvPr/>
          </p:nvCxnSpPr>
          <p:spPr>
            <a:xfrm>
              <a:off x="2077471" y="5539116"/>
              <a:ext cx="4755396" cy="0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EF33DD1-C51F-9BE1-2F97-D4025B3E653D}"/>
                </a:ext>
              </a:extLst>
            </p:cNvPr>
            <p:cNvCxnSpPr>
              <a:cxnSpLocks/>
            </p:cNvCxnSpPr>
            <p:nvPr/>
          </p:nvCxnSpPr>
          <p:spPr>
            <a:xfrm>
              <a:off x="6816103" y="5539117"/>
              <a:ext cx="6742176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5874647"/>
      </p:ext>
    </p:extLst>
  </p:cSld>
  <p:clrMapOvr>
    <a:masterClrMapping/>
  </p:clrMapOvr>
</p:sldLayout>
</file>

<file path=ppt/slideLayouts/slideLayout6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ark ban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966E69F-7113-AC99-F7E1-A44B7D64DEF3}"/>
              </a:ext>
            </a:extLst>
          </p:cNvPr>
          <p:cNvSpPr/>
          <p:nvPr userDrawn="1"/>
        </p:nvSpPr>
        <p:spPr>
          <a:xfrm>
            <a:off x="0" y="0"/>
            <a:ext cx="12192000" cy="30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P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3483864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931920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931920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F8CCEDA-D691-A48A-BAAF-D004EBE38E55}"/>
              </a:ext>
            </a:extLst>
          </p:cNvPr>
          <p:cNvGrpSpPr/>
          <p:nvPr userDrawn="1"/>
        </p:nvGrpSpPr>
        <p:grpSpPr>
          <a:xfrm rot="16200000" flipV="1">
            <a:off x="8764091" y="3943349"/>
            <a:ext cx="5829301" cy="0"/>
            <a:chOff x="2287349" y="55407920"/>
            <a:chExt cx="11160369" cy="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605A0EB-A31A-D2D4-5671-D1F763493E1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934529" y="51760740"/>
              <a:ext cx="0" cy="729436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FEFE03D-E00E-B4FD-6765-44E55D5FA21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1514714" y="53474916"/>
              <a:ext cx="0" cy="3866008"/>
            </a:xfrm>
            <a:prstGeom prst="line">
              <a:avLst/>
            </a:prstGeom>
            <a:ln w="444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62806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n the lef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F5A1967-7F8F-319E-2E67-BD9E4F074B05}"/>
              </a:ext>
            </a:extLst>
          </p:cNvPr>
          <p:cNvSpPr/>
          <p:nvPr userDrawn="1"/>
        </p:nvSpPr>
        <p:spPr>
          <a:xfrm>
            <a:off x="8115301" y="0"/>
            <a:ext cx="40766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P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noProof="0">
              <a:solidFill>
                <a:schemeClr val="bg2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2425424-7549-BE00-EA05-384DBD00F3B2}"/>
              </a:ext>
            </a:extLst>
          </p:cNvPr>
          <p:cNvGrpSpPr/>
          <p:nvPr userDrawn="1"/>
        </p:nvGrpSpPr>
        <p:grpSpPr>
          <a:xfrm>
            <a:off x="6317679" y="4564864"/>
            <a:ext cx="5858373" cy="385"/>
            <a:chOff x="5440605" y="5540787"/>
            <a:chExt cx="5858373" cy="38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D88329B-DC1A-F93F-7A3A-84FDE2989BB6}"/>
                </a:ext>
              </a:extLst>
            </p:cNvPr>
            <p:cNvCxnSpPr>
              <a:cxnSpLocks/>
            </p:cNvCxnSpPr>
            <p:nvPr/>
          </p:nvCxnSpPr>
          <p:spPr>
            <a:xfrm>
              <a:off x="5440605" y="5541172"/>
              <a:ext cx="1797621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7690B71-E252-7020-6DC7-F643767B2B78}"/>
                </a:ext>
              </a:extLst>
            </p:cNvPr>
            <p:cNvCxnSpPr>
              <a:cxnSpLocks/>
            </p:cNvCxnSpPr>
            <p:nvPr/>
          </p:nvCxnSpPr>
          <p:spPr>
            <a:xfrm>
              <a:off x="7237724" y="5540787"/>
              <a:ext cx="406125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0" y="2514600"/>
            <a:ext cx="4846320" cy="1682749"/>
          </a:xfrm>
        </p:spPr>
        <p:txBody>
          <a:bodyPr/>
          <a:lstStyle>
            <a:lvl1pPr>
              <a:lnSpc>
                <a:spcPct val="10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936" y="125272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936" y="358444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760" y="4123944"/>
            <a:ext cx="4754880" cy="941831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3287C28-1CA8-AEA5-1E16-BC0B1E99CD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936" y="5065776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Text Placeholder 13">
            <a:extLst>
              <a:ext uri="{FF2B5EF4-FFF2-40B4-BE49-F238E27FC236}">
                <a16:creationId xmlns:a16="http://schemas.microsoft.com/office/drawing/2014/main" id="{19920C32-5167-72B1-7B9E-709723F907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5760" y="5605272"/>
            <a:ext cx="4754880" cy="1143254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7598290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on the r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5F7D9D8-A960-E038-84D2-764C7A50F698}"/>
              </a:ext>
            </a:extLst>
          </p:cNvPr>
          <p:cNvSpPr/>
          <p:nvPr userDrawn="1"/>
        </p:nvSpPr>
        <p:spPr>
          <a:xfrm>
            <a:off x="-12700" y="858"/>
            <a:ext cx="3060700" cy="685714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/>
          <a:lstStyle>
            <a:lvl1pPr>
              <a:lnSpc>
                <a:spcPct val="8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25272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89320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89320" y="394106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0DF3371-342F-C17D-5A7F-EF76E89A55C5}"/>
              </a:ext>
            </a:extLst>
          </p:cNvPr>
          <p:cNvGrpSpPr/>
          <p:nvPr userDrawn="1"/>
        </p:nvGrpSpPr>
        <p:grpSpPr>
          <a:xfrm>
            <a:off x="-11882" y="3045007"/>
            <a:ext cx="4279082" cy="364"/>
            <a:chOff x="5475479" y="5537794"/>
            <a:chExt cx="4279082" cy="364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4369914-5489-3EA1-5419-F83F6C7A150D}"/>
                </a:ext>
              </a:extLst>
            </p:cNvPr>
            <p:cNvCxnSpPr>
              <a:cxnSpLocks/>
            </p:cNvCxnSpPr>
            <p:nvPr/>
          </p:nvCxnSpPr>
          <p:spPr>
            <a:xfrm>
              <a:off x="5475479" y="5537976"/>
              <a:ext cx="30607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BDE23CC-0B75-F3A6-1882-265BF90D4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37690" y="5537794"/>
              <a:ext cx="1216871" cy="364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0977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on the right dar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49AEB6-4539-A203-D085-8EBE329C08E0}"/>
              </a:ext>
            </a:extLst>
          </p:cNvPr>
          <p:cNvSpPr/>
          <p:nvPr userDrawn="1"/>
        </p:nvSpPr>
        <p:spPr>
          <a:xfrm>
            <a:off x="3962399" y="858"/>
            <a:ext cx="8271641" cy="68571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schemeClr val="tx2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/>
          <a:lstStyle>
            <a:lvl1pPr>
              <a:lnSpc>
                <a:spcPct val="80000"/>
              </a:lnSpc>
              <a:defRPr sz="5000">
                <a:solidFill>
                  <a:schemeClr val="accent4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35331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71032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71032" y="394106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78A0CF-0A37-4436-67C4-B32FD7703E96}"/>
              </a:ext>
            </a:extLst>
          </p:cNvPr>
          <p:cNvGrpSpPr/>
          <p:nvPr userDrawn="1"/>
        </p:nvGrpSpPr>
        <p:grpSpPr>
          <a:xfrm>
            <a:off x="-28308" y="2514621"/>
            <a:ext cx="5666632" cy="0"/>
            <a:chOff x="5464255" y="5541151"/>
            <a:chExt cx="5666632" cy="0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FC6D8A4-CA31-16C2-95B7-B98F65F29A69}"/>
                </a:ext>
              </a:extLst>
            </p:cNvPr>
            <p:cNvCxnSpPr>
              <a:cxnSpLocks/>
            </p:cNvCxnSpPr>
            <p:nvPr/>
          </p:nvCxnSpPr>
          <p:spPr>
            <a:xfrm>
              <a:off x="5464255" y="5541151"/>
              <a:ext cx="3991534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2097A8D-64FC-CDBD-4497-5E32BC6AF9C2}"/>
                </a:ext>
              </a:extLst>
            </p:cNvPr>
            <p:cNvCxnSpPr>
              <a:cxnSpLocks/>
            </p:cNvCxnSpPr>
            <p:nvPr/>
          </p:nvCxnSpPr>
          <p:spPr>
            <a:xfrm>
              <a:off x="9454487" y="5541151"/>
              <a:ext cx="16764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193178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theme" Target="/ppt/theme/theme11.xml" Id="rId17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68.xml" Id="rId16" /><Relationship Type="http://schemas.openxmlformats.org/officeDocument/2006/relationships/slideLayout" Target="/ppt/slideLayouts/slideLayout19.xml" Id="rId1" /><Relationship Type="http://schemas.openxmlformats.org/officeDocument/2006/relationships/slideLayout" Target="/ppt/slideLayouts/slideLayout610.xml" Id="rId6" /><Relationship Type="http://schemas.openxmlformats.org/officeDocument/2006/relationships/slideLayout" Target="/ppt/slideLayouts/slideLayout1111.xml" Id="rId11" /><Relationship Type="http://schemas.openxmlformats.org/officeDocument/2006/relationships/slideLayout" Target="/ppt/slideLayouts/slideLayout512.xml" Id="rId5" /><Relationship Type="http://schemas.openxmlformats.org/officeDocument/2006/relationships/slideLayout" Target="/ppt/slideLayouts/slideLayout1513.xml" Id="rId15" /><Relationship Type="http://schemas.openxmlformats.org/officeDocument/2006/relationships/slideLayout" Target="/ppt/slideLayouts/slideLayout1014.xml" Id="rId10" /><Relationship Type="http://schemas.openxmlformats.org/officeDocument/2006/relationships/slideLayout" Target="/ppt/slideLayouts/slideLayout415.xml" Id="rId4" /><Relationship Type="http://schemas.openxmlformats.org/officeDocument/2006/relationships/slideLayout" Target="/ppt/slideLayouts/slideLayout91.xml" Id="rId9" /><Relationship Type="http://schemas.openxmlformats.org/officeDocument/2006/relationships/slideLayout" Target="/ppt/slideLayouts/slideLayout1416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6BC278-3A9A-4241-1DE5-469D2AB5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367"/>
            <a:ext cx="10515600" cy="5753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A5E58-5605-E2B6-AEBE-7EF159AA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1D507-72FD-CB53-B342-C69D562AF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3E9A7-861F-C5C4-DD4E-37AC66D86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1480" y="301752"/>
            <a:ext cx="1828800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7A1DC-56B8-6C78-5020-E45478D09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FCF61C-3B18-4C03-8326-CC3B32D710C9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506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1" r:id="rId3"/>
    <p:sldLayoutId id="2147483660" r:id="rId4"/>
    <p:sldLayoutId id="2147483661" r:id="rId5"/>
    <p:sldLayoutId id="2147483665" r:id="rId6"/>
    <p:sldLayoutId id="2147483662" r:id="rId7"/>
    <p:sldLayoutId id="2147483664" r:id="rId8"/>
    <p:sldLayoutId id="2147483663" r:id="rId9"/>
    <p:sldLayoutId id="2147483652" r:id="rId10"/>
    <p:sldLayoutId id="2147483666" r:id="rId11"/>
    <p:sldLayoutId id="2147483658" r:id="rId12"/>
    <p:sldLayoutId id="2147483654" r:id="rId13"/>
    <p:sldLayoutId id="2147483655" r:id="rId14"/>
    <p:sldLayoutId id="2147483656" r:id="rId15"/>
    <p:sldLayoutId id="2147483657" r:id="rId16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5.xml" Id="rId1" /></Relationships>
</file>

<file path=ppt/slides/_rels/slide1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126.xml" Id="rId1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notesSlide" Target="/ppt/notesSlides/notesSlide12.xml" Id="rId2" /><Relationship Type="http://schemas.openxmlformats.org/officeDocument/2006/relationships/slideLayout" Target="/ppt/slideLayouts/slideLayout19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1.xml" Id="rId2" /><Relationship Type="http://schemas.openxmlformats.org/officeDocument/2006/relationships/slideLayout" Target="/ppt/slideLayouts/slideLayout27.xml" Id="rId1" /></Relationships>
</file>

<file path=ppt/slides/_rels/slide310.xml.rels>&#65279;<?xml version="1.0" encoding="utf-8"?><Relationships xmlns="http://schemas.openxmlformats.org/package/2006/relationships"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512.xml" Id="rId1" /></Relationships>
</file>

<file path=ppt/slides/_rels/slide48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1" /></Relationships>
</file>

<file path=ppt/slides/_rels/slide56.xml.rels>&#65279;<?xml version="1.0" encoding="utf-8"?><Relationships xmlns="http://schemas.openxmlformats.org/package/2006/relationships"><Relationship Type="http://schemas.openxmlformats.org/officeDocument/2006/relationships/slideLayout" Target="/ppt/slideLayouts/slideLayout610.xml" Id="rId1" /></Relationships>
</file>

<file path=ppt/slides/_rels/slide63.xml.rels>&#65279;<?xml version="1.0" encoding="utf-8"?><Relationships xmlns="http://schemas.openxmlformats.org/package/2006/relationships"><Relationship Type="http://schemas.openxmlformats.org/officeDocument/2006/relationships/slideLayout" Target="/ppt/slideLayouts/slideLayout1014.xml" Id="rId1" /></Relationships>
</file>

<file path=ppt/slides/_rels/slide71.xml.rels>&#65279;<?xml version="1.0" encoding="utf-8"?><Relationships xmlns="http://schemas.openxmlformats.org/package/2006/relationships"><Relationship Type="http://schemas.openxmlformats.org/officeDocument/2006/relationships/slideLayout" Target="/ppt/slideLayouts/slideLayout91.xml" Id="rId1" /></Relationships>
</file>

<file path=ppt/slides/_rels/slide8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11.xml" Id="rId1" /></Relationships>
</file>

<file path=ppt/slides/_rels/slide9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15.xml" Id="rId1" /></Relationships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2E563-D2B2-A0AD-3574-E8C8FDCE3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</a:t>
            </a:r>
            <a:br>
              <a:rPr lang="en-US" dirty="0"/>
            </a:br>
            <a:r>
              <a:rPr lang="en-US" dirty="0"/>
              <a:t>NEXT REVIEW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83AAE15-CE16-991A-C05F-0BD97418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A819C-8720-05AC-589D-CCF280D381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Next Review Date: July 20XX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D775342-B398-D058-62EA-D657A2192D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Check on warehouse update</a:t>
            </a:r>
          </a:p>
          <a:p>
            <a:r>
              <a:rPr lang="en-US" dirty="0"/>
              <a:t>Fix software issues</a:t>
            </a:r>
          </a:p>
          <a:p>
            <a:r>
              <a:rPr lang="en-US" dirty="0"/>
              <a:t>Finish drafting solution</a:t>
            </a:r>
          </a:p>
          <a:p>
            <a:r>
              <a:rPr lang="en-US" dirty="0"/>
              <a:t>Resolve budget question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9D3C290-A56C-B087-9C47-005A3BC3E1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altLang="zh-CN" dirty="0"/>
              <a:t>f</a:t>
            </a:r>
            <a:r>
              <a:rPr lang="en-US" dirty="0"/>
              <a:t>or Next Review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954CCA8-9E58-39CC-C428-F4B1934869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Mirjam Nilsson will tackle and resolve the goals by next meeting</a:t>
            </a:r>
          </a:p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047A6BF-476B-7D5D-EE4E-C50B34AFE8A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Action Plan Review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B66A1BD-2500-AB18-9DCA-0585F33C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849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64AE1-C6FD-2EFB-79A7-7C9A6C85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</a:t>
            </a:r>
            <a:br>
              <a:rPr lang="en-US"/>
            </a:br>
            <a:r>
              <a:rPr lang="en-US"/>
              <a:t>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B47C1-128E-60DF-5281-30C3EFCAB3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Mirjam Nilsson</a:t>
            </a:r>
          </a:p>
          <a:p>
            <a:pPr lvl="1"/>
            <a:r>
              <a:rPr lang="en-US"/>
              <a:t>206-555-0146</a:t>
            </a:r>
          </a:p>
          <a:p>
            <a:pPr lvl="1"/>
            <a:r>
              <a:rPr lang="en-US"/>
              <a:t>mirjam@contoso.com</a:t>
            </a:r>
          </a:p>
          <a:p>
            <a:pPr lvl="1"/>
            <a:r>
              <a:rPr lang="en-US"/>
              <a:t>www.contoso.com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6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04B07C7A-8E1D-7BF7-31C8-5C68C6D2F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PROGRESS REPORT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EF3A7BFE-9123-98C4-791C-9A3FE773CF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Mirjam Nilsson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863103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9103A-7E0F-A503-491C-874CA2A1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9730E-E638-275F-6C74-85FDCE30C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85CC1-CC9E-26A5-C05A-E64ABEDD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7A49E4-DCE3-62DE-B6D1-539EBFFFE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on track for delivery</a:t>
            </a:r>
          </a:p>
          <a:p>
            <a:r>
              <a:rPr lang="en-US" noProof="0" dirty="0"/>
              <a:t>Delivery date is end of Q3</a:t>
            </a:r>
          </a:p>
          <a:p>
            <a:r>
              <a:rPr lang="en-US" noProof="0" dirty="0"/>
              <a:t>Estimate cost of $14,000</a:t>
            </a:r>
          </a:p>
          <a:p>
            <a:r>
              <a:rPr lang="en-US" dirty="0"/>
              <a:t>Project will deliver after Contoso update in Q4</a:t>
            </a:r>
          </a:p>
          <a:p>
            <a:pPr lvl="1"/>
            <a:r>
              <a:rPr lang="en-US" dirty="0"/>
              <a:t>Contoso date of delivery is July 20xx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93469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BDE3D-CB39-03D2-545F-52830247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19D6C7A-A7F7-E063-9A09-611D1FB1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F894F-23A1-85D4-2713-57D743F808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Schedule Implications</a:t>
            </a:r>
            <a:endParaRPr lang="en-P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F4D35-9BD6-00FC-A23D-DCE50F2F20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Roadblocks</a:t>
            </a:r>
            <a:endParaRPr lang="en-P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83C73-2637-AC0E-5A6B-47B6C6CB9E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Investors are planning to see the project delivered in Q4</a:t>
            </a:r>
          </a:p>
          <a:p>
            <a:r>
              <a:rPr lang="en-US" dirty="0"/>
              <a:t>Late delivery will delay future funding for further projects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46865D3-E9E5-FDDD-B091-FE6F9039C6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Understaffed in key roles</a:t>
            </a:r>
          </a:p>
          <a:p>
            <a:r>
              <a:rPr lang="en-US" dirty="0"/>
              <a:t>Tools to complete project randomly go offline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41D71DF-7225-6C66-9D2B-FAACEFF2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940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393CE-9363-72CB-FD40-73A65C0D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ATTENTION AREAS</a:t>
            </a:r>
            <a:br>
              <a:rPr lang="en-US" dirty="0"/>
            </a:br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D74F0DD-9277-50B0-68E1-220BA8344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B5A03-99D2-C953-F227-3E1620258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Delays Since Last Update</a:t>
            </a:r>
            <a:endParaRPr lang="en-P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16C050-0EBC-234C-AB93-E7868D85A2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Warehouse problems with product stock </a:t>
            </a:r>
          </a:p>
          <a:p>
            <a:r>
              <a:rPr lang="en-US" dirty="0"/>
              <a:t>Software maintenance pushed back product updates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13870-8786-7090-C9CF-E1E30DC7B9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Understand</a:t>
            </a:r>
            <a:endParaRPr lang="en-P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C51C3F1-54D5-8F63-473C-F7876B8CE1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Product stock delays are hurting our progress </a:t>
            </a:r>
          </a:p>
          <a:p>
            <a:r>
              <a:rPr lang="en-US" dirty="0"/>
              <a:t>Delays not anticipated as stock was ordered based on projections from last year</a:t>
            </a:r>
          </a:p>
          <a:p>
            <a:r>
              <a:rPr lang="en-US" dirty="0"/>
              <a:t>Direct customer to management if there is a need to discuss an issue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B0BAE21-4E4A-BE6E-EE84-D535446B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962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91133-2B2D-CB5C-25A3-A6BBC6AC4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  <a:br>
              <a:rPr lang="en-US"/>
            </a:br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5C361D4-2114-E276-681B-0EDACAD8E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480BD-3EF5-7A7E-9E81-E73191A1D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Key Dates</a:t>
            </a:r>
          </a:p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737C8-4322-77C9-4E34-94E5EE136D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Product launches in Q3</a:t>
            </a:r>
          </a:p>
          <a:p>
            <a:r>
              <a:rPr lang="en-US"/>
              <a:t>Contoso updates launch in Q4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AACD48-B184-C932-E41F-216DF4C1A5B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For detailed schedule, see management</a:t>
            </a:r>
          </a:p>
          <a:p>
            <a:pPr marL="0" indent="0">
              <a:buNone/>
            </a:pPr>
            <a:r>
              <a:rPr lang="en-US" i="1"/>
              <a:t>Note: Please make sure you are familiar with details of the schedule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8FC4DAD-8F22-40DC-8133-22BF5221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262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10AA-DDBA-D5A2-A34D-69E21671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Deliverables</a:t>
            </a:r>
            <a:endParaRPr lang="en-PK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9C9137C-4C2A-3985-8399-B6159A8C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1757D-D960-563E-13D7-10BC6A0412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Main Critical Deliverables</a:t>
            </a:r>
            <a:endParaRPr lang="en-P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FE1F326-65DA-D1D2-BADE-C228E0696D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Product launch</a:t>
            </a:r>
          </a:p>
          <a:p>
            <a:r>
              <a:rPr lang="en-US" dirty="0"/>
              <a:t>Software updates</a:t>
            </a:r>
          </a:p>
          <a:p>
            <a:r>
              <a:rPr lang="en-US" dirty="0"/>
              <a:t>Press release</a:t>
            </a:r>
          </a:p>
          <a:p>
            <a:r>
              <a:rPr lang="en-US" dirty="0"/>
              <a:t>Printed materials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7CDBE-3B02-5AB5-E827-3078398055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Confidence Rating</a:t>
            </a:r>
            <a:endParaRPr lang="en-PK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33DEEB-3296-0AFB-2C98-5D37AC21B1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5/5 confident that we will complete project on schedule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9804E48-D44D-C8A3-0944-D8913675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545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2C4D-3F97-1652-3A4A-C989986D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EC1259C-0A50-37A0-081E-E36D391D7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36911-B582-CB5C-914D-58A0AE6AB7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Projection Of Costs</a:t>
            </a:r>
            <a:endParaRPr lang="en-P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94D589-C330-607E-B446-0DA52AACC4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$14,000 projection for project</a:t>
            </a:r>
          </a:p>
          <a:p>
            <a:r>
              <a:rPr lang="en-US" dirty="0"/>
              <a:t>Main source from angel investors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49C3E-AD51-081C-CB26-BA65EB17C0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Cost Overruns</a:t>
            </a:r>
            <a:endParaRPr lang="en-P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F8B4CE7-99C9-BD2D-17D0-2B34D13B367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$2,000 over budget</a:t>
            </a:r>
          </a:p>
          <a:p>
            <a:r>
              <a:rPr lang="en-US" dirty="0"/>
              <a:t>Closed gaps in communication with staff to present future budget issues</a:t>
            </a:r>
          </a:p>
          <a:p>
            <a:r>
              <a:rPr lang="en-US" dirty="0"/>
              <a:t>Project can track to remain on budget based on planning and current projections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08378E4-1369-B8BE-D097-D0A68C99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55143"/>
      </p:ext>
    </p:extLst>
  </p:cSld>
  <p:clrMapOvr>
    <a:masterClrMapping/>
  </p:clrMapOvr>
</p:sld>
</file>

<file path=ppt/slides/slide8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C85805-79DB-07ED-6BDE-11B8962D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br>
              <a:rPr lang="en-US" sz="5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EA3CB1-AF25-EA4C-A297-4DDC6E0E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3E68DE-3756-7E72-3F5A-34338BB31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4C7CBA-BE77-048A-DED3-BCCB5936C5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Problems That Have Been </a:t>
            </a:r>
            <a:br>
              <a:rPr lang="en-US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Solved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49D3A3-A012-454F-EFFD-30D72C9C8A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 offline working mode to prevent delays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E02B69-8EDA-C137-FEEF-12D4F89D0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Dubious Technological Depend</a:t>
            </a:r>
            <a:r>
              <a:rPr lang="en-US" altLang="zh-CN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cies For Projec</a:t>
            </a:r>
            <a:r>
              <a:rPr lang="en-US" altLang="zh-CN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en-US" sz="2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074EA-C6FF-2A59-04ED-55D899CA34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will continue to crash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offline and save updates when servers are back online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6D1492-6808-B064-1F4E-6B49A77CEA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Outstanding Technical Issues That Need To Be Solve</a:t>
            </a:r>
            <a:r>
              <a:rPr lang="en-US" altLang="zh-CN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2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4B14CB4-1193-ED18-7BAA-87DF524040D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600" noProof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tools for running product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1497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65C01-2837-2D71-254F-BAEEC669F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EED6286-6851-6DDB-6D9B-9B02A607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783BE29-9226-E728-BAD0-B02DEADFB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F61C-3B18-4C03-8326-CC3B32D710C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3C4BE-E1DD-7EED-DB71-4D5F3B63E6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Project Resources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68C84-B182-4E7D-56FB-01EE4B11DC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What Customers Want</a:t>
            </a:r>
          </a:p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F41ED-5729-1B31-0C04-21385523D7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All staff is working on keeping the project on </a:t>
            </a:r>
            <a:br>
              <a:rPr lang="en-US"/>
            </a:br>
            <a:r>
              <a:rPr lang="en-US"/>
              <a:t>time</a:t>
            </a:r>
          </a:p>
          <a:p>
            <a:r>
              <a:rPr lang="en-US"/>
              <a:t>Hire vendors to help with project completion</a:t>
            </a:r>
          </a:p>
          <a:p>
            <a:r>
              <a:rPr lang="en-US"/>
              <a:t>Need more funding if we want to hire more </a:t>
            </a:r>
            <a:br>
              <a:rPr lang="en-US"/>
            </a:br>
            <a:r>
              <a:rPr lang="en-US"/>
              <a:t>workers to help in the future</a:t>
            </a:r>
          </a:p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80BD75-0796-C71E-07C4-224B63C0CEE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/>
              <a:t>Customers want their product to work efficiently </a:t>
            </a:r>
            <a:br>
              <a:rPr lang="en-US"/>
            </a:br>
            <a:r>
              <a:rPr lang="en-US"/>
              <a:t>so they can continue to communicate with their employees while they work remotely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47172"/>
      </p:ext>
    </p:extLst>
  </p:cSld>
  <p:clrMapOvr>
    <a:masterClrMapping/>
  </p:clrMapOvr>
</p:sld>
</file>

<file path=ppt/theme/theme11.xml><?xml version="1.0" encoding="utf-8"?>
<a:theme xmlns:a="http://schemas.openxmlformats.org/drawingml/2006/main" name="Office Theme">
  <a:themeElements>
    <a:clrScheme name="Custom 10">
      <a:dk1>
        <a:srgbClr val="000000"/>
      </a:dk1>
      <a:lt1>
        <a:srgbClr val="FFFFFF"/>
      </a:lt1>
      <a:dk2>
        <a:srgbClr val="3B4546"/>
      </a:dk2>
      <a:lt2>
        <a:srgbClr val="E7E6E6"/>
      </a:lt2>
      <a:accent1>
        <a:srgbClr val="753F2C"/>
      </a:accent1>
      <a:accent2>
        <a:srgbClr val="637376"/>
      </a:accent2>
      <a:accent3>
        <a:srgbClr val="BE937E"/>
      </a:accent3>
      <a:accent4>
        <a:srgbClr val="576853"/>
      </a:accent4>
      <a:accent5>
        <a:srgbClr val="EDE9E6"/>
      </a:accent5>
      <a:accent6>
        <a:srgbClr val="D0CDC5"/>
      </a:accent6>
      <a:hlink>
        <a:srgbClr val="4F4F4F"/>
      </a:hlink>
      <a:folHlink>
        <a:srgbClr val="BE937E"/>
      </a:folHlink>
    </a:clrScheme>
    <a:fontScheme name="Custom 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ject_Status_Report_Win32_jx_v12" id="{5D6FBA16-B4D1-4307-B1D7-61285FA0D9C0}" vid="{1DA9E459-46CB-4408-AA4C-63950E2E5489}"/>
    </a:ext>
  </a:extLst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2.xml.rels>&#65279;<?xml version="1.0" encoding="utf-8"?><Relationships xmlns="http://schemas.openxmlformats.org/package/2006/relationships"><Relationship Type="http://schemas.openxmlformats.org/officeDocument/2006/relationships/customXmlProps" Target="/customXml/itemProps12.xml" Id="rId1" /></Relationships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1.xml" Id="rId1" /></Relationships>
</file>

<file path=customXml/_rels/item33.xml.rels>&#65279;<?xml version="1.0" encoding="utf-8"?><Relationships xmlns="http://schemas.openxmlformats.org/package/2006/relationships"><Relationship Type="http://schemas.openxmlformats.org/officeDocument/2006/relationships/customXmlProps" Target="/customXml/itemProps33.xml" Id="rId1" /></Relationships>
</file>

<file path=customXml/item1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2.xml><?xml version="1.0" encoding="utf-8"?>
<ds:datastoreItem xmlns:ds="http://schemas.openxmlformats.org/officeDocument/2006/customXml" ds:itemID="{5783CE7D-BFC6-4030-A335-E7F88DB66414}"/>
</file>

<file path=customXml/itemProps21.xml><?xml version="1.0" encoding="utf-8"?>
<ds:datastoreItem xmlns:ds="http://schemas.openxmlformats.org/officeDocument/2006/customXml" ds:itemID="{25B4CAA5-BE7A-46AB-97ED-63B24C46A3A8}"/>
</file>

<file path=customXml/itemProps33.xml><?xml version="1.0" encoding="utf-8"?>
<ds:datastoreItem xmlns:ds="http://schemas.openxmlformats.org/officeDocument/2006/customXml" ds:itemID="{411F98F7-6576-47F1-AD63-56E26C339747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421</ap:Words>
  <ap:Application>Microsoft Office PowerPoint</ap:Application>
  <ap:PresentationFormat>Widescreen</ap:PresentationFormat>
  <ap:Paragraphs>95</ap:Paragraphs>
  <ap:Slides>11</ap:Slides>
  <ap:Notes>3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ap:HeadingPairs>
  <ap:TitlesOfParts>
    <vt:vector baseType="lpstr" size="14">
      <vt:lpstr>Arial</vt:lpstr>
      <vt:lpstr>Calibri</vt:lpstr>
      <vt:lpstr>Office Theme</vt:lpstr>
      <vt:lpstr>PROGRESS REPORT</vt:lpstr>
      <vt:lpstr>STATUS SUMMARY</vt:lpstr>
      <vt:lpstr>PROGRESS</vt:lpstr>
      <vt:lpstr>ATTENTION AREAS </vt:lpstr>
      <vt:lpstr>SCHEDULE </vt:lpstr>
      <vt:lpstr>Deliverables</vt:lpstr>
      <vt:lpstr>COSTS</vt:lpstr>
      <vt:lpstr>TECHNOLOGY </vt:lpstr>
      <vt:lpstr>RESOURCES</vt:lpstr>
      <vt:lpstr>GOALS FOR NEXT REVIEW</vt:lpstr>
      <vt:lpstr>Thank You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2022-06-28T06:29:45Z</dcterms:created>
  <dcterms:modified xsi:type="dcterms:W3CDTF">2022-07-16T03:59:58Z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